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8"/>
  </p:notesMasterIdLst>
  <p:sldIdLst>
    <p:sldId id="256" r:id="rId4"/>
    <p:sldId id="257" r:id="rId5"/>
    <p:sldId id="258" r:id="rId6"/>
    <p:sldId id="259" r:id="rId7"/>
    <p:sldId id="261" r:id="rId8"/>
    <p:sldId id="262" r:id="rId9"/>
    <p:sldId id="263" r:id="rId10"/>
    <p:sldId id="260" r:id="rId11"/>
    <p:sldId id="267" r:id="rId12"/>
    <p:sldId id="268" r:id="rId13"/>
    <p:sldId id="265" r:id="rId14"/>
    <p:sldId id="269" r:id="rId15"/>
    <p:sldId id="270"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extLst>
      <p:ext uri="{19B8F6BF-5375-455C-9EA6-DF929625EA0E}">
        <p15:presenceInfo xmlns:p15="http://schemas.microsoft.com/office/powerpoint/2012/main" userId="ac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3842" autoAdjust="0"/>
  </p:normalViewPr>
  <p:slideViewPr>
    <p:cSldViewPr snapToGrid="0" showGuides="1">
      <p:cViewPr varScale="1">
        <p:scale>
          <a:sx n="63" d="100"/>
          <a:sy n="63" d="100"/>
        </p:scale>
        <p:origin x="77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16EA6-53DA-4118-AEB6-C1007E549C21}" type="datetimeFigureOut">
              <a:rPr lang="en-IN" smtClean="0"/>
              <a:t>22-06-2021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FCFE6-FEF7-4262-96C9-4DBDB665DC97}" type="slidenum">
              <a:rPr lang="en-IN" smtClean="0"/>
              <a:t>‹#›</a:t>
            </a:fld>
            <a:endParaRPr lang="en-IN" dirty="0"/>
          </a:p>
        </p:txBody>
      </p:sp>
    </p:spTree>
    <p:extLst>
      <p:ext uri="{BB962C8B-B14F-4D97-AF65-F5344CB8AC3E}">
        <p14:creationId xmlns:p14="http://schemas.microsoft.com/office/powerpoint/2010/main" val="302802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dtechpicks.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171087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23741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309264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292497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267073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Creative Commons Attribution-NonCommercial-ShareAlike 4.0 International</a:t>
            </a:r>
          </a:p>
          <a:p>
            <a:r>
              <a:rPr lang="en-US" sz="2200" u="sng" dirty="0">
                <a:effectLst/>
                <a:latin typeface="Helvetica Neue"/>
                <a:ea typeface="Helvetica Neue"/>
                <a:cs typeface="Helvetica Neue"/>
                <a:sym typeface="Helvetica Neue"/>
                <a:hlinkClick r:id="rId3"/>
              </a:rPr>
              <a:t>EdTechPicks.org</a:t>
            </a:r>
            <a:r>
              <a:rPr lang="en-US" sz="2200" dirty="0">
                <a:effectLst/>
                <a:latin typeface="Helvetica Neue"/>
                <a:ea typeface="Helvetica Neue"/>
                <a:cs typeface="Helvetica Neue"/>
                <a:sym typeface="Helvetica Neue"/>
              </a:rPr>
              <a:t> 2019-11-02</a:t>
            </a:r>
          </a:p>
        </p:txBody>
      </p:sp>
    </p:spTree>
    <p:extLst>
      <p:ext uri="{BB962C8B-B14F-4D97-AF65-F5344CB8AC3E}">
        <p14:creationId xmlns:p14="http://schemas.microsoft.com/office/powerpoint/2010/main" val="2961601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AEE0-054E-4339-BC3D-838323054C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8BF6B-3942-4EEF-A9C8-2B8249FB5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67CC5-4E38-4373-847C-255254098079}"/>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7F77DC74-07C0-4579-8E05-FF4BEA7605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5E6083-2E0A-47B3-B8C1-2466B006FB38}"/>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32613896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A3D6-9CB5-4BEA-A42A-DC0B370CF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ADBB15-0513-4D11-AECD-8049EF3488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9A3F7-C64D-4B5B-9AA5-45913CDA9FA2}"/>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8C831411-6CAA-4C78-8A7C-CBA441C416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E9AE6A-FAB0-4413-8328-793C72263E68}"/>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7083546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E7AE68-2198-461C-9022-0A33CA176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135BB-7CF1-473F-B482-A598C54B6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01DCF-2C48-447E-9841-648B6114B70A}"/>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38A9EDBA-7E6D-4D91-A474-25FF0E7B1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69A2E1-285F-4E17-A084-6785F8026FD4}"/>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31037979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1947691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068586" y="357188"/>
            <a:ext cx="8697517" cy="4318973"/>
          </a:xfrm>
          <a:prstGeom prst="rect">
            <a:avLst/>
          </a:prstGeom>
        </p:spPr>
        <p:txBody>
          <a:bodyPr lIns="91439" tIns="45719" rIns="91439" bIns="45719" anchor="t">
            <a:noAutofit/>
          </a:bodyPr>
          <a:lstStyle/>
          <a:p>
            <a:endParaRPr dirty="0"/>
          </a:p>
        </p:txBody>
      </p:sp>
      <p:sp>
        <p:nvSpPr>
          <p:cNvPr id="21" name="Title Text"/>
          <p:cNvSpPr txBox="1">
            <a:spLocks noGrp="1"/>
          </p:cNvSpPr>
          <p:nvPr>
            <p:ph type="title"/>
          </p:nvPr>
        </p:nvSpPr>
        <p:spPr>
          <a:xfrm>
            <a:off x="2416969" y="4723805"/>
            <a:ext cx="7358063" cy="1000126"/>
          </a:xfrm>
          <a:prstGeom prst="rect">
            <a:avLst/>
          </a:prstGeom>
        </p:spPr>
        <p:txBody>
          <a:bodyPr/>
          <a:lstStyle/>
          <a:p>
            <a:r>
              <a:t>Title Text</a:t>
            </a:r>
          </a:p>
        </p:txBody>
      </p:sp>
      <p:sp>
        <p:nvSpPr>
          <p:cNvPr id="22" name="Body Level One…"/>
          <p:cNvSpPr txBox="1">
            <a:spLocks noGrp="1"/>
          </p:cNvSpPr>
          <p:nvPr>
            <p:ph type="body" sz="quarter" idx="1"/>
          </p:nvPr>
        </p:nvSpPr>
        <p:spPr>
          <a:xfrm>
            <a:off x="2416969" y="5732859"/>
            <a:ext cx="7358063" cy="794743"/>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3133130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416969" y="2268141"/>
            <a:ext cx="7358063"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03628305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247400" y="-97382"/>
            <a:ext cx="9510119" cy="6340079"/>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2193727" y="446484"/>
            <a:ext cx="3750469" cy="2803923"/>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2193727" y="3321844"/>
            <a:ext cx="3750469" cy="2893219"/>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7561444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4088058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35858717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669482" y="1428750"/>
            <a:ext cx="7233048" cy="4822032"/>
          </a:xfrm>
          <a:prstGeom prst="rect">
            <a:avLst/>
          </a:prstGeom>
        </p:spPr>
        <p:txBody>
          <a:bodyPr lIns="91439" tIns="45719" rIns="91439" bIns="45719" anchor="t">
            <a:noAutofit/>
          </a:bodyPr>
          <a:lstStyle/>
          <a:p>
            <a:endParaRPr dirty="0"/>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2193727" y="1821656"/>
            <a:ext cx="3750469" cy="4420196"/>
          </a:xfrm>
          <a:prstGeom prst="rect">
            <a:avLst/>
          </a:prstGeom>
        </p:spPr>
        <p:txBody>
          <a:bodyPr/>
          <a:lstStyle>
            <a:lvl1pPr marL="232682" indent="-232682">
              <a:spcBef>
                <a:spcPts val="2250"/>
              </a:spcBef>
              <a:buClrTx/>
              <a:defRPr sz="1900"/>
            </a:lvl1pPr>
            <a:lvl2pPr marL="404132" indent="-232682">
              <a:spcBef>
                <a:spcPts val="2250"/>
              </a:spcBef>
              <a:buClrTx/>
              <a:defRPr sz="1900"/>
            </a:lvl2pPr>
            <a:lvl3pPr marL="575582" indent="-232682">
              <a:spcBef>
                <a:spcPts val="2250"/>
              </a:spcBef>
              <a:buClrTx/>
              <a:defRPr sz="1900"/>
            </a:lvl3pPr>
            <a:lvl4pPr marL="747032" indent="-232682">
              <a:spcBef>
                <a:spcPts val="2250"/>
              </a:spcBef>
              <a:buClrTx/>
              <a:defRPr sz="1900"/>
            </a:lvl4pPr>
            <a:lvl5pPr marL="918482" indent="-232682">
              <a:spcBef>
                <a:spcPts val="2250"/>
              </a:spcBef>
              <a:buClrTx/>
              <a:defRPr sz="19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54679730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2193727" y="892969"/>
            <a:ext cx="7804547" cy="5072063"/>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1304715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3688-9DE0-4B44-B691-2DC8477DAF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D070A-245D-4153-9840-771F54EE9E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4A698-5F98-4649-A211-CBB3023E8587}"/>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D9AB70F6-6378-42FA-9D7D-07558FD461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92BFD-895C-402A-B25A-A3AE3669DBDA}"/>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14814328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042421" y="3491508"/>
            <a:ext cx="4138911" cy="2759274"/>
          </a:xfrm>
          <a:prstGeom prst="rect">
            <a:avLst/>
          </a:prstGeom>
        </p:spPr>
        <p:txBody>
          <a:bodyPr lIns="91439" tIns="45719" rIns="91439" bIns="45719" anchor="t">
            <a:noAutofit/>
          </a:bodyPr>
          <a:lstStyle/>
          <a:p>
            <a:endParaRPr dirty="0"/>
          </a:p>
        </p:txBody>
      </p:sp>
      <p:sp>
        <p:nvSpPr>
          <p:cNvPr id="84" name="Image"/>
          <p:cNvSpPr>
            <a:spLocks noGrp="1"/>
          </p:cNvSpPr>
          <p:nvPr>
            <p:ph type="pic" sz="quarter" idx="14"/>
          </p:nvPr>
        </p:nvSpPr>
        <p:spPr>
          <a:xfrm>
            <a:off x="6261199" y="449461"/>
            <a:ext cx="4134446" cy="2756297"/>
          </a:xfrm>
          <a:prstGeom prst="rect">
            <a:avLst/>
          </a:prstGeom>
        </p:spPr>
        <p:txBody>
          <a:bodyPr lIns="91439" tIns="45719" rIns="91439" bIns="45719" anchor="t">
            <a:noAutofit/>
          </a:bodyPr>
          <a:lstStyle/>
          <a:p>
            <a:endParaRPr dirty="0"/>
          </a:p>
        </p:txBody>
      </p:sp>
      <p:sp>
        <p:nvSpPr>
          <p:cNvPr id="85" name="Image"/>
          <p:cNvSpPr>
            <a:spLocks noGrp="1"/>
          </p:cNvSpPr>
          <p:nvPr>
            <p:ph type="pic" idx="15"/>
          </p:nvPr>
        </p:nvSpPr>
        <p:spPr>
          <a:xfrm>
            <a:off x="-866924" y="-89297"/>
            <a:ext cx="9510118" cy="6340079"/>
          </a:xfrm>
          <a:prstGeom prst="rect">
            <a:avLst/>
          </a:prstGeom>
        </p:spPr>
        <p:txBody>
          <a:bodyPr lIns="91439" tIns="45719" rIns="91439" bIns="45719" anchor="t">
            <a:noAutofit/>
          </a:bodyPr>
          <a:lstStyle/>
          <a:p>
            <a:endParaRPr dirty="0"/>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24985440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416969" y="4473773"/>
            <a:ext cx="7358063" cy="390491"/>
          </a:xfrm>
          <a:prstGeom prst="rect">
            <a:avLst/>
          </a:prstGeom>
        </p:spPr>
        <p:txBody>
          <a:bodyPr anchor="t">
            <a:spAutoFit/>
          </a:bodyPr>
          <a:lstStyle>
            <a:lvl1pPr marL="0" indent="0" algn="ctr">
              <a:spcBef>
                <a:spcPts val="0"/>
              </a:spcBef>
              <a:buClrTx/>
              <a:buSzTx/>
              <a:buNone/>
              <a:defRPr sz="1600" i="1"/>
            </a:lvl1pPr>
          </a:lstStyle>
          <a:p>
            <a:r>
              <a:t>–Johnny Appleseed</a:t>
            </a:r>
          </a:p>
        </p:txBody>
      </p:sp>
      <p:sp>
        <p:nvSpPr>
          <p:cNvPr id="94" name="“Type a quote here.”"/>
          <p:cNvSpPr txBox="1">
            <a:spLocks noGrp="1"/>
          </p:cNvSpPr>
          <p:nvPr>
            <p:ph type="body" sz="quarter" idx="14"/>
          </p:nvPr>
        </p:nvSpPr>
        <p:spPr>
          <a:xfrm>
            <a:off x="2416969" y="2994753"/>
            <a:ext cx="7358063" cy="498212"/>
          </a:xfrm>
          <a:prstGeom prst="rect">
            <a:avLst/>
          </a:prstGeom>
        </p:spPr>
        <p:txBody>
          <a:bodyPr>
            <a:spAutoFit/>
          </a:bodyPr>
          <a:lstStyle>
            <a:lvl1pPr marL="0" indent="0" algn="ctr">
              <a:spcBef>
                <a:spcPts val="0"/>
              </a:spcBef>
              <a:buClrTx/>
              <a:buSzTx/>
              <a:buNone/>
              <a:defRPr sz="23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24104978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70371" y="-8930"/>
            <a:ext cx="11637968" cy="7758646"/>
          </a:xfrm>
          <a:prstGeom prst="rect">
            <a:avLst/>
          </a:prstGeom>
        </p:spPr>
        <p:txBody>
          <a:bodyPr lIns="91439" tIns="45719" rIns="91439" bIns="45719" anchor="t">
            <a:noAutofit/>
          </a:bodyPr>
          <a:lstStyle/>
          <a:p>
            <a:endParaRPr dirty="0"/>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7280867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6939919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36156"/>
            <a:ext cx="7358063" cy="794743"/>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0384998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068586" y="357188"/>
            <a:ext cx="8697517" cy="4318973"/>
          </a:xfrm>
          <a:prstGeom prst="rect">
            <a:avLst/>
          </a:prstGeom>
        </p:spPr>
        <p:txBody>
          <a:bodyPr lIns="91439" tIns="45719" rIns="91439" bIns="45719" anchor="t">
            <a:noAutofit/>
          </a:bodyPr>
          <a:lstStyle/>
          <a:p>
            <a:endParaRPr dirty="0"/>
          </a:p>
        </p:txBody>
      </p:sp>
      <p:sp>
        <p:nvSpPr>
          <p:cNvPr id="21" name="Title Text"/>
          <p:cNvSpPr txBox="1">
            <a:spLocks noGrp="1"/>
          </p:cNvSpPr>
          <p:nvPr>
            <p:ph type="title"/>
          </p:nvPr>
        </p:nvSpPr>
        <p:spPr>
          <a:xfrm>
            <a:off x="2416969" y="4723805"/>
            <a:ext cx="7358063" cy="1000126"/>
          </a:xfrm>
          <a:prstGeom prst="rect">
            <a:avLst/>
          </a:prstGeom>
        </p:spPr>
        <p:txBody>
          <a:bodyPr/>
          <a:lstStyle/>
          <a:p>
            <a:r>
              <a:t>Title Text</a:t>
            </a:r>
          </a:p>
        </p:txBody>
      </p:sp>
      <p:sp>
        <p:nvSpPr>
          <p:cNvPr id="22" name="Body Level One…"/>
          <p:cNvSpPr txBox="1">
            <a:spLocks noGrp="1"/>
          </p:cNvSpPr>
          <p:nvPr>
            <p:ph type="body" sz="quarter" idx="1"/>
          </p:nvPr>
        </p:nvSpPr>
        <p:spPr>
          <a:xfrm>
            <a:off x="2416969" y="5732859"/>
            <a:ext cx="7358063" cy="794743"/>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72144790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416969" y="2268141"/>
            <a:ext cx="7358063"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7229492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247400" y="-97382"/>
            <a:ext cx="9510119" cy="6340079"/>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2193727" y="446484"/>
            <a:ext cx="3750469" cy="2803923"/>
          </a:xfrm>
          <a:prstGeom prst="rect">
            <a:avLst/>
          </a:prstGeom>
        </p:spPr>
        <p:txBody>
          <a:bodyPr anchor="b"/>
          <a:lstStyle>
            <a:lvl1pPr>
              <a:defRPr sz="4200"/>
            </a:lvl1pPr>
          </a:lstStyle>
          <a:p>
            <a:r>
              <a:t>Title Text</a:t>
            </a:r>
          </a:p>
        </p:txBody>
      </p:sp>
      <p:sp>
        <p:nvSpPr>
          <p:cNvPr id="40" name="Body Level One…"/>
          <p:cNvSpPr txBox="1">
            <a:spLocks noGrp="1"/>
          </p:cNvSpPr>
          <p:nvPr>
            <p:ph type="body" sz="quarter" idx="1"/>
          </p:nvPr>
        </p:nvSpPr>
        <p:spPr>
          <a:xfrm>
            <a:off x="2193727" y="3321844"/>
            <a:ext cx="3750469" cy="2893219"/>
          </a:xfrm>
          <a:prstGeom prst="rect">
            <a:avLst/>
          </a:prstGeom>
        </p:spPr>
        <p:txBody>
          <a:bodyPr anchor="t"/>
          <a:lstStyle>
            <a:lvl1pPr marL="0" indent="0" algn="ctr">
              <a:spcBef>
                <a:spcPts val="0"/>
              </a:spcBef>
              <a:buClrTx/>
              <a:buSzTx/>
              <a:buNone/>
              <a:defRPr sz="2600"/>
            </a:lvl1pPr>
            <a:lvl2pPr marL="0" indent="0" algn="ctr">
              <a:spcBef>
                <a:spcPts val="0"/>
              </a:spcBef>
              <a:buClrTx/>
              <a:buSzTx/>
              <a:buNone/>
              <a:defRPr sz="2600"/>
            </a:lvl2pPr>
            <a:lvl3pPr marL="0" indent="0" algn="ctr">
              <a:spcBef>
                <a:spcPts val="0"/>
              </a:spcBef>
              <a:buClrTx/>
              <a:buSzTx/>
              <a:buNone/>
              <a:defRPr sz="2600"/>
            </a:lvl3pPr>
            <a:lvl4pPr marL="0" indent="0" algn="ctr">
              <a:spcBef>
                <a:spcPts val="0"/>
              </a:spcBef>
              <a:buClrTx/>
              <a:buSzTx/>
              <a:buNone/>
              <a:defRPr sz="2600"/>
            </a:lvl4pPr>
            <a:lvl5pPr marL="0" indent="0" algn="ctr">
              <a:spcBef>
                <a:spcPts val="0"/>
              </a:spcBef>
              <a:buClrTx/>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5537988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08335025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38901701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3247-02FC-467F-B694-DD7CEE00C1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5B5DF6-8EE5-4DEE-8A32-1C64EDAA6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327330-0464-49C6-B550-FC28E250B7EC}"/>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F2DBF969-48AA-47AA-9067-180BBC81C4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9BB836-3CFA-4494-84C0-7A84BC32F790}"/>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34051547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669482" y="1428750"/>
            <a:ext cx="7233048" cy="4822032"/>
          </a:xfrm>
          <a:prstGeom prst="rect">
            <a:avLst/>
          </a:prstGeom>
        </p:spPr>
        <p:txBody>
          <a:bodyPr lIns="91439" tIns="45719" rIns="91439" bIns="45719" anchor="t">
            <a:noAutofit/>
          </a:bodyPr>
          <a:lstStyle/>
          <a:p>
            <a:endParaRPr dirty="0"/>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2193727" y="1821656"/>
            <a:ext cx="3750469" cy="4420196"/>
          </a:xfrm>
          <a:prstGeom prst="rect">
            <a:avLst/>
          </a:prstGeom>
        </p:spPr>
        <p:txBody>
          <a:bodyPr/>
          <a:lstStyle>
            <a:lvl1pPr marL="232682" indent="-232682">
              <a:spcBef>
                <a:spcPts val="2250"/>
              </a:spcBef>
              <a:buClrTx/>
              <a:defRPr sz="1900"/>
            </a:lvl1pPr>
            <a:lvl2pPr marL="404132" indent="-232682">
              <a:spcBef>
                <a:spcPts val="2250"/>
              </a:spcBef>
              <a:buClrTx/>
              <a:defRPr sz="1900"/>
            </a:lvl2pPr>
            <a:lvl3pPr marL="575582" indent="-232682">
              <a:spcBef>
                <a:spcPts val="2250"/>
              </a:spcBef>
              <a:buClrTx/>
              <a:defRPr sz="1900"/>
            </a:lvl3pPr>
            <a:lvl4pPr marL="747032" indent="-232682">
              <a:spcBef>
                <a:spcPts val="2250"/>
              </a:spcBef>
              <a:buClrTx/>
              <a:defRPr sz="1900"/>
            </a:lvl4pPr>
            <a:lvl5pPr marL="918482" indent="-232682">
              <a:spcBef>
                <a:spcPts val="2250"/>
              </a:spcBef>
              <a:buClrTx/>
              <a:defRPr sz="19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67405205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2193727" y="892969"/>
            <a:ext cx="7804547" cy="5072063"/>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82847977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042421" y="3491508"/>
            <a:ext cx="4138911" cy="2759274"/>
          </a:xfrm>
          <a:prstGeom prst="rect">
            <a:avLst/>
          </a:prstGeom>
        </p:spPr>
        <p:txBody>
          <a:bodyPr lIns="91439" tIns="45719" rIns="91439" bIns="45719" anchor="t">
            <a:noAutofit/>
          </a:bodyPr>
          <a:lstStyle/>
          <a:p>
            <a:endParaRPr dirty="0"/>
          </a:p>
        </p:txBody>
      </p:sp>
      <p:sp>
        <p:nvSpPr>
          <p:cNvPr id="84" name="Image"/>
          <p:cNvSpPr>
            <a:spLocks noGrp="1"/>
          </p:cNvSpPr>
          <p:nvPr>
            <p:ph type="pic" sz="quarter" idx="14"/>
          </p:nvPr>
        </p:nvSpPr>
        <p:spPr>
          <a:xfrm>
            <a:off x="6261199" y="449461"/>
            <a:ext cx="4134446" cy="2756297"/>
          </a:xfrm>
          <a:prstGeom prst="rect">
            <a:avLst/>
          </a:prstGeom>
        </p:spPr>
        <p:txBody>
          <a:bodyPr lIns="91439" tIns="45719" rIns="91439" bIns="45719" anchor="t">
            <a:noAutofit/>
          </a:bodyPr>
          <a:lstStyle/>
          <a:p>
            <a:endParaRPr dirty="0"/>
          </a:p>
        </p:txBody>
      </p:sp>
      <p:sp>
        <p:nvSpPr>
          <p:cNvPr id="85" name="Image"/>
          <p:cNvSpPr>
            <a:spLocks noGrp="1"/>
          </p:cNvSpPr>
          <p:nvPr>
            <p:ph type="pic" idx="15"/>
          </p:nvPr>
        </p:nvSpPr>
        <p:spPr>
          <a:xfrm>
            <a:off x="-866924" y="-89297"/>
            <a:ext cx="9510118" cy="6340079"/>
          </a:xfrm>
          <a:prstGeom prst="rect">
            <a:avLst/>
          </a:prstGeom>
        </p:spPr>
        <p:txBody>
          <a:bodyPr lIns="91439" tIns="45719" rIns="91439" bIns="45719" anchor="t">
            <a:noAutofit/>
          </a:bodyPr>
          <a:lstStyle/>
          <a:p>
            <a:endParaRPr dirty="0"/>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84820181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416969" y="4473773"/>
            <a:ext cx="7358063" cy="390491"/>
          </a:xfrm>
          <a:prstGeom prst="rect">
            <a:avLst/>
          </a:prstGeom>
        </p:spPr>
        <p:txBody>
          <a:bodyPr anchor="t">
            <a:spAutoFit/>
          </a:bodyPr>
          <a:lstStyle>
            <a:lvl1pPr marL="0" indent="0" algn="ctr">
              <a:spcBef>
                <a:spcPts val="0"/>
              </a:spcBef>
              <a:buClrTx/>
              <a:buSzTx/>
              <a:buNone/>
              <a:defRPr sz="1600" i="1"/>
            </a:lvl1pPr>
          </a:lstStyle>
          <a:p>
            <a:r>
              <a:t>–Johnny Appleseed</a:t>
            </a:r>
          </a:p>
        </p:txBody>
      </p:sp>
      <p:sp>
        <p:nvSpPr>
          <p:cNvPr id="94" name="“Type a quote here.”"/>
          <p:cNvSpPr txBox="1">
            <a:spLocks noGrp="1"/>
          </p:cNvSpPr>
          <p:nvPr>
            <p:ph type="body" sz="quarter" idx="14"/>
          </p:nvPr>
        </p:nvSpPr>
        <p:spPr>
          <a:xfrm>
            <a:off x="2416969" y="2994753"/>
            <a:ext cx="7358063" cy="498212"/>
          </a:xfrm>
          <a:prstGeom prst="rect">
            <a:avLst/>
          </a:prstGeom>
        </p:spPr>
        <p:txBody>
          <a:bodyPr>
            <a:spAutoFit/>
          </a:bodyPr>
          <a:lstStyle>
            <a:lvl1pPr marL="0" indent="0" algn="ctr">
              <a:spcBef>
                <a:spcPts val="0"/>
              </a:spcBef>
              <a:buClrTx/>
              <a:buSzTx/>
              <a:buNone/>
              <a:defRPr sz="23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60543811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70371" y="-8930"/>
            <a:ext cx="11637968" cy="7758646"/>
          </a:xfrm>
          <a:prstGeom prst="rect">
            <a:avLst/>
          </a:prstGeom>
        </p:spPr>
        <p:txBody>
          <a:bodyPr lIns="91439" tIns="45719" rIns="91439" bIns="45719" anchor="t">
            <a:noAutofit/>
          </a:bodyPr>
          <a:lstStyle/>
          <a:p>
            <a:endParaRPr dirty="0"/>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14034411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84817653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5039-C0DF-4D80-BA96-9869E7CD2B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04875-AD59-4CF3-97F1-FEADCAB392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215A4B-34BA-4F40-B6A0-4414C9E8D6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B549C-B738-4FDC-9BA5-CEDDB337EE1A}"/>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6" name="Footer Placeholder 5">
            <a:extLst>
              <a:ext uri="{FF2B5EF4-FFF2-40B4-BE49-F238E27FC236}">
                <a16:creationId xmlns:a16="http://schemas.microsoft.com/office/drawing/2014/main" id="{B7FE6004-8A7D-46EC-8F4E-98368DD58B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D98984-2DCF-453F-9C6B-D3FC5CAED44B}"/>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7434654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1803-5978-40A4-84FE-F00D32972B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BCB02E-ABB7-4065-B4CB-94FCB1A7C2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81F30-2811-4A92-9D67-19F1970262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5F7B8F-9519-4F8E-B559-D2A0028E4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B8B560-D852-4F71-9A8F-F23B74C28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248B20-F04F-4EA8-A7F0-3A0537CC74ED}"/>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8" name="Footer Placeholder 7">
            <a:extLst>
              <a:ext uri="{FF2B5EF4-FFF2-40B4-BE49-F238E27FC236}">
                <a16:creationId xmlns:a16="http://schemas.microsoft.com/office/drawing/2014/main" id="{D9CD4135-002F-42CD-9A99-2C2785BC29B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04FC2F-C74E-45BE-9823-4B245EA946AE}"/>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1668700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3FA3-3198-458E-9E58-F8B8779F14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D00741-3AF1-4510-9980-1E4CD075CDA3}"/>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4" name="Footer Placeholder 3">
            <a:extLst>
              <a:ext uri="{FF2B5EF4-FFF2-40B4-BE49-F238E27FC236}">
                <a16:creationId xmlns:a16="http://schemas.microsoft.com/office/drawing/2014/main" id="{AEDA5DA0-413A-45B4-9E2A-D7A97C90C8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15DF85A-38AE-4926-920B-BD5B55B62E59}"/>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29580713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85FC3-4969-4AD6-9707-255E23807D21}"/>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3" name="Footer Placeholder 2">
            <a:extLst>
              <a:ext uri="{FF2B5EF4-FFF2-40B4-BE49-F238E27FC236}">
                <a16:creationId xmlns:a16="http://schemas.microsoft.com/office/drawing/2014/main" id="{1E850497-20E3-4867-BF95-CBBA7DEDCB0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3219D55-1ED1-4A08-9E15-9A401BBF763D}"/>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16352631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BF25-2C45-4066-A6AB-AFFB3E566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10876C-AEC2-468C-9B49-005F9758E0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C2E62C-AD63-4E3C-B1E4-32250B9B3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70A61B-FB94-4EDF-A41F-EB1958B28C2E}"/>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6" name="Footer Placeholder 5">
            <a:extLst>
              <a:ext uri="{FF2B5EF4-FFF2-40B4-BE49-F238E27FC236}">
                <a16:creationId xmlns:a16="http://schemas.microsoft.com/office/drawing/2014/main" id="{0853F740-8B38-43FD-B6FC-49A1E9252D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A2483B-1C08-4DBD-940D-2F84CECCC501}"/>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29088932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63F4-667A-4644-B640-4167F1B0D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D453C2-03A6-4FDE-821E-FC1BCC157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F0C59E3-B2A1-4BBF-9908-9405F2D5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D25BE-9323-416F-8DAF-615AF52941B9}"/>
              </a:ext>
            </a:extLst>
          </p:cNvPr>
          <p:cNvSpPr>
            <a:spLocks noGrp="1"/>
          </p:cNvSpPr>
          <p:nvPr>
            <p:ph type="dt" sz="half" idx="10"/>
          </p:nvPr>
        </p:nvSpPr>
        <p:spPr/>
        <p:txBody>
          <a:bodyPr/>
          <a:lstStyle/>
          <a:p>
            <a:fld id="{A0DCEC75-3331-4D74-9D3A-C180DEFDAE62}" type="datetimeFigureOut">
              <a:rPr lang="en-US" smtClean="0"/>
              <a:t>6/22/2021</a:t>
            </a:fld>
            <a:endParaRPr lang="en-US" dirty="0"/>
          </a:p>
        </p:txBody>
      </p:sp>
      <p:sp>
        <p:nvSpPr>
          <p:cNvPr id="6" name="Footer Placeholder 5">
            <a:extLst>
              <a:ext uri="{FF2B5EF4-FFF2-40B4-BE49-F238E27FC236}">
                <a16:creationId xmlns:a16="http://schemas.microsoft.com/office/drawing/2014/main" id="{330DE9A9-7021-4DFD-B9EA-CBAB49062D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D801C3-48AA-477A-B9FA-DFD1C0A350D5}"/>
              </a:ext>
            </a:extLst>
          </p:cNvPr>
          <p:cNvSpPr>
            <a:spLocks noGrp="1"/>
          </p:cNvSpPr>
          <p:nvPr>
            <p:ph type="sldNum" sz="quarter" idx="12"/>
          </p:nvPr>
        </p:nvSpPr>
        <p:spPr/>
        <p:txBody>
          <a:bodyPr/>
          <a:lstStyle/>
          <a:p>
            <a:fld id="{F4C9A8A3-84CC-4E76-9A0C-BF2AB2569290}" type="slidenum">
              <a:rPr lang="en-US" smtClean="0"/>
              <a:t>‹#›</a:t>
            </a:fld>
            <a:endParaRPr lang="en-US" dirty="0"/>
          </a:p>
        </p:txBody>
      </p:sp>
    </p:spTree>
    <p:extLst>
      <p:ext uri="{BB962C8B-B14F-4D97-AF65-F5344CB8AC3E}">
        <p14:creationId xmlns:p14="http://schemas.microsoft.com/office/powerpoint/2010/main" val="38510642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2BDF7-D154-4B78-BB0D-23493382C6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DC0D2B-F7B1-42D5-B190-07AC4BF8A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18282-84B6-4ED9-B8E7-8276EAF755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DCEC75-3331-4D74-9D3A-C180DEFDAE62}" type="datetimeFigureOut">
              <a:rPr lang="en-US" smtClean="0"/>
              <a:t>6/22/2021</a:t>
            </a:fld>
            <a:endParaRPr lang="en-US" dirty="0"/>
          </a:p>
        </p:txBody>
      </p:sp>
      <p:sp>
        <p:nvSpPr>
          <p:cNvPr id="5" name="Footer Placeholder 4">
            <a:extLst>
              <a:ext uri="{FF2B5EF4-FFF2-40B4-BE49-F238E27FC236}">
                <a16:creationId xmlns:a16="http://schemas.microsoft.com/office/drawing/2014/main" id="{234ECBAE-7D18-4684-900D-1D08DC738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658E8C3-3544-46AE-8808-FA01FD1A7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C9A8A3-84CC-4E76-9A0C-BF2AB2569290}" type="slidenum">
              <a:rPr lang="en-US" smtClean="0"/>
              <a:t>‹#›</a:t>
            </a:fld>
            <a:endParaRPr lang="en-US" dirty="0"/>
          </a:p>
        </p:txBody>
      </p:sp>
    </p:spTree>
    <p:extLst>
      <p:ext uri="{BB962C8B-B14F-4D97-AF65-F5344CB8AC3E}">
        <p14:creationId xmlns:p14="http://schemas.microsoft.com/office/powerpoint/2010/main" val="4200186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178594"/>
            <a:ext cx="7804547" cy="151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21656"/>
            <a:ext cx="7804547"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77052" y="6536531"/>
            <a:ext cx="315791" cy="313546"/>
          </a:xfrm>
          <a:prstGeom prst="rect">
            <a:avLst/>
          </a:prstGeom>
          <a:ln w="12700">
            <a:miter lim="400000"/>
          </a:ln>
        </p:spPr>
        <p:txBody>
          <a:bodyPr wrap="none" lIns="71437" tIns="71437" rIns="71437" bIns="71437">
            <a:spAutoFit/>
          </a:bodyPr>
          <a:lstStyle>
            <a:lvl1pPr>
              <a:defRPr sz="1100" b="0">
                <a:latin typeface="Helvetica Neue Light"/>
                <a:ea typeface="Helvetica Neue Light"/>
                <a:cs typeface="Helvetica Neue Light"/>
                <a:sym typeface="Helvetica Neue Light"/>
              </a:defRPr>
            </a:lvl1pPr>
          </a:lstStyle>
          <a:p>
            <a:fld id="{86CB4B4D-7CA3-9044-876B-883B54F8677D}" type="slidenum">
              <a:t>‹#›</a:t>
            </a:fld>
            <a:endParaRPr dirty="0"/>
          </a:p>
        </p:txBody>
      </p:sp>
    </p:spTree>
    <p:extLst>
      <p:ext uri="{BB962C8B-B14F-4D97-AF65-F5344CB8AC3E}">
        <p14:creationId xmlns:p14="http://schemas.microsoft.com/office/powerpoint/2010/main" val="22665867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1pPr>
      <a:lvl2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2pPr>
      <a:lvl3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3pPr>
      <a:lvl4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4pPr>
      <a:lvl5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5pPr>
      <a:lvl6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6pPr>
      <a:lvl7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7pPr>
      <a:lvl8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8pPr>
      <a:lvl9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9pPr>
    </p:titleStyle>
    <p:bodyStyle>
      <a:lvl1pPr marL="305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1pPr>
      <a:lvl2pPr marL="0" marR="0" indent="1143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2pPr>
      <a:lvl3pPr marL="0" marR="0" indent="2286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3pPr>
      <a:lvl4pPr marL="0" marR="0" indent="3429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4pPr>
      <a:lvl5pPr marL="0" marR="0" indent="4572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5pPr>
      <a:lvl6pPr marL="0" marR="0" indent="5715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6pPr>
      <a:lvl7pPr marL="0" marR="0" indent="6858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7pPr>
      <a:lvl8pPr marL="0" marR="0" indent="8001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8pPr>
      <a:lvl9pPr marL="0" marR="0" indent="9144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178594"/>
            <a:ext cx="7804547" cy="151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2193727" y="1821656"/>
            <a:ext cx="7804547"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77052" y="6536531"/>
            <a:ext cx="322203" cy="313546"/>
          </a:xfrm>
          <a:prstGeom prst="rect">
            <a:avLst/>
          </a:prstGeom>
          <a:ln w="12700">
            <a:miter lim="400000"/>
          </a:ln>
        </p:spPr>
        <p:txBody>
          <a:bodyPr wrap="none" lIns="71437" tIns="71437" rIns="71437" bIns="71437">
            <a:spAutoFit/>
          </a:bodyPr>
          <a:lstStyle>
            <a:lvl1pPr>
              <a:defRPr sz="1100" b="0">
                <a:latin typeface="Helvetica Neue Light"/>
                <a:ea typeface="Helvetica Neue Light"/>
                <a:cs typeface="Helvetica Neue Light"/>
                <a:sym typeface="Helvetica Neue Light"/>
              </a:defRPr>
            </a:lvl1pPr>
          </a:lstStyle>
          <a:p>
            <a:fld id="{86CB4B4D-7CA3-9044-876B-883B54F8677D}" type="slidenum">
              <a:t>‹#›</a:t>
            </a:fld>
            <a:endParaRPr dirty="0"/>
          </a:p>
        </p:txBody>
      </p:sp>
    </p:spTree>
    <p:extLst>
      <p:ext uri="{BB962C8B-B14F-4D97-AF65-F5344CB8AC3E}">
        <p14:creationId xmlns:p14="http://schemas.microsoft.com/office/powerpoint/2010/main" val="187415678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txStyles>
    <p:titleStyle>
      <a:lvl1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1pPr>
      <a:lvl2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2pPr>
      <a:lvl3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3pPr>
      <a:lvl4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4pPr>
      <a:lvl5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5pPr>
      <a:lvl6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6pPr>
      <a:lvl7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7pPr>
      <a:lvl8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8pPr>
      <a:lvl9pPr marL="0" marR="0" indent="0" algn="ctr" defTabSz="410766" rtl="0" latinLnBrk="0">
        <a:lnSpc>
          <a:spcPct val="100000"/>
        </a:lnSpc>
        <a:spcBef>
          <a:spcPts val="0"/>
        </a:spcBef>
        <a:spcAft>
          <a:spcPts val="0"/>
        </a:spcAft>
        <a:buClrTx/>
        <a:buSzTx/>
        <a:buFontTx/>
        <a:buNone/>
        <a:tabLst/>
        <a:defRPr sz="5600" b="0" i="0" u="none" strike="noStrike" cap="none" spc="0" baseline="0">
          <a:solidFill>
            <a:srgbClr val="FFFFFF"/>
          </a:solidFill>
          <a:uFillTx/>
          <a:latin typeface="+mn-lt"/>
          <a:ea typeface="+mn-ea"/>
          <a:cs typeface="+mn-cs"/>
          <a:sym typeface="Helvetica Neue Medium"/>
        </a:defRPr>
      </a:lvl9pPr>
    </p:titleStyle>
    <p:bodyStyle>
      <a:lvl1pPr marL="305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
          <a:srgbClr val="FFFFFF"/>
        </a:buClr>
        <a:buSzPct val="145000"/>
        <a:buFontTx/>
        <a:buChar char="•"/>
        <a:tabLst/>
        <a:defRPr sz="22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1pPr>
      <a:lvl2pPr marL="0" marR="0" indent="1143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2pPr>
      <a:lvl3pPr marL="0" marR="0" indent="2286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3pPr>
      <a:lvl4pPr marL="0" marR="0" indent="3429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4pPr>
      <a:lvl5pPr marL="0" marR="0" indent="4572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5pPr>
      <a:lvl6pPr marL="0" marR="0" indent="5715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6pPr>
      <a:lvl7pPr marL="0" marR="0" indent="6858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7pPr>
      <a:lvl8pPr marL="0" marR="0" indent="8001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8pPr>
      <a:lvl9pPr marL="0" marR="0" indent="9144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List_of_American_films_of_2020" TargetMode="External"/><Relationship Id="rId3" Type="http://schemas.openxmlformats.org/officeDocument/2006/relationships/slide" Target="slide1.xml"/><Relationship Id="rId7" Type="http://schemas.openxmlformats.org/officeDocument/2006/relationships/hyperlink" Target="https://en.wikipedia.org/wiki/List_of_American_films_of_2019"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hyperlink" Target="https://en.wikipedia.org/wiki/List_of_American_films_of_2018" TargetMode="External"/><Relationship Id="rId5" Type="http://schemas.openxmlformats.org/officeDocument/2006/relationships/hyperlink" Target="https://www.kaggle.com/rounakbanik/the-movies-dataset" TargetMode="External"/><Relationship Id="rId4" Type="http://schemas.openxmlformats.org/officeDocument/2006/relationships/hyperlink" Target="https://www.kaggle.com/carolzhangdc/imdb-5000-movie-dataset"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021F3D-B042-4C02-8F22-43A21E971127}"/>
              </a:ext>
            </a:extLst>
          </p:cNvPr>
          <p:cNvSpPr/>
          <p:nvPr/>
        </p:nvSpPr>
        <p:spPr>
          <a:xfrm>
            <a:off x="5096335" y="1249016"/>
            <a:ext cx="238540" cy="10166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 name="Parallelogram 3">
            <a:extLst>
              <a:ext uri="{FF2B5EF4-FFF2-40B4-BE49-F238E27FC236}">
                <a16:creationId xmlns:a16="http://schemas.microsoft.com/office/drawing/2014/main" id="{059AC95E-F738-4478-B50C-6F5AE3975580}"/>
              </a:ext>
            </a:extLst>
          </p:cNvPr>
          <p:cNvSpPr/>
          <p:nvPr/>
        </p:nvSpPr>
        <p:spPr>
          <a:xfrm flipH="1">
            <a:off x="5098763" y="1249016"/>
            <a:ext cx="736379" cy="1016664"/>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Parallelogram 7">
            <a:extLst>
              <a:ext uri="{FF2B5EF4-FFF2-40B4-BE49-F238E27FC236}">
                <a16:creationId xmlns:a16="http://schemas.microsoft.com/office/drawing/2014/main" id="{402A7EFD-92C0-4256-AFEA-4F8530C49ED3}"/>
              </a:ext>
            </a:extLst>
          </p:cNvPr>
          <p:cNvSpPr/>
          <p:nvPr/>
        </p:nvSpPr>
        <p:spPr>
          <a:xfrm>
            <a:off x="5586222" y="1249016"/>
            <a:ext cx="736379" cy="1016664"/>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ectangle 8">
            <a:extLst>
              <a:ext uri="{FF2B5EF4-FFF2-40B4-BE49-F238E27FC236}">
                <a16:creationId xmlns:a16="http://schemas.microsoft.com/office/drawing/2014/main" id="{5773DFDA-A7B1-4CF1-A9BF-B344C99372FA}"/>
              </a:ext>
            </a:extLst>
          </p:cNvPr>
          <p:cNvSpPr/>
          <p:nvPr/>
        </p:nvSpPr>
        <p:spPr>
          <a:xfrm>
            <a:off x="6078763" y="1249016"/>
            <a:ext cx="238540" cy="10166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 name="Rectangle 9">
            <a:extLst>
              <a:ext uri="{FF2B5EF4-FFF2-40B4-BE49-F238E27FC236}">
                <a16:creationId xmlns:a16="http://schemas.microsoft.com/office/drawing/2014/main" id="{6A49E491-E9F9-4512-8496-B0AE49127DA9}"/>
              </a:ext>
            </a:extLst>
          </p:cNvPr>
          <p:cNvSpPr/>
          <p:nvPr/>
        </p:nvSpPr>
        <p:spPr>
          <a:xfrm>
            <a:off x="6600231" y="1249016"/>
            <a:ext cx="238540" cy="10166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10">
            <a:extLst>
              <a:ext uri="{FF2B5EF4-FFF2-40B4-BE49-F238E27FC236}">
                <a16:creationId xmlns:a16="http://schemas.microsoft.com/office/drawing/2014/main" id="{7D72EF96-14F4-4159-9E5E-07DBD092E897}"/>
              </a:ext>
            </a:extLst>
          </p:cNvPr>
          <p:cNvSpPr/>
          <p:nvPr/>
        </p:nvSpPr>
        <p:spPr>
          <a:xfrm rot="5400000">
            <a:off x="6989401" y="1760107"/>
            <a:ext cx="254000" cy="7571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 name="Title 11">
            <a:extLst>
              <a:ext uri="{FF2B5EF4-FFF2-40B4-BE49-F238E27FC236}">
                <a16:creationId xmlns:a16="http://schemas.microsoft.com/office/drawing/2014/main" id="{349B5BA2-132E-48DD-A01F-ED067F18F07C}"/>
              </a:ext>
            </a:extLst>
          </p:cNvPr>
          <p:cNvSpPr>
            <a:spLocks noGrp="1"/>
          </p:cNvSpPr>
          <p:nvPr>
            <p:ph type="title"/>
          </p:nvPr>
        </p:nvSpPr>
        <p:spPr>
          <a:xfrm>
            <a:off x="2549327" y="2952274"/>
            <a:ext cx="7804547" cy="1518048"/>
          </a:xfrm>
        </p:spPr>
        <p:txBody>
          <a:bodyPr>
            <a:normAutofit/>
          </a:bodyPr>
          <a:lstStyle/>
          <a:p>
            <a:r>
              <a:rPr lang="en-IN" sz="4000" dirty="0">
                <a:latin typeface="Bebas Neue" panose="020B0606020202050201"/>
              </a:rPr>
              <a:t>Machine Learning Project</a:t>
            </a:r>
          </a:p>
        </p:txBody>
      </p:sp>
      <p:pic>
        <p:nvPicPr>
          <p:cNvPr id="5" name="Picture 4">
            <a:extLst>
              <a:ext uri="{FF2B5EF4-FFF2-40B4-BE49-F238E27FC236}">
                <a16:creationId xmlns:a16="http://schemas.microsoft.com/office/drawing/2014/main" id="{55523026-A1C7-41EC-B3E5-D5B5C9379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747" y="4470322"/>
            <a:ext cx="1876425" cy="1876425"/>
          </a:xfrm>
          <a:prstGeom prst="rect">
            <a:avLst/>
          </a:prstGeom>
        </p:spPr>
      </p:pic>
    </p:spTree>
    <p:extLst>
      <p:ext uri="{BB962C8B-B14F-4D97-AF65-F5344CB8AC3E}">
        <p14:creationId xmlns:p14="http://schemas.microsoft.com/office/powerpoint/2010/main" val="3101805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C9723A6-77AD-4560-8221-7B321F3727E1}"/>
              </a:ext>
            </a:extLst>
          </p:cNvPr>
          <p:cNvCxnSpPr>
            <a:cxnSpLocks/>
          </p:cNvCxnSpPr>
          <p:nvPr/>
        </p:nvCxnSpPr>
        <p:spPr>
          <a:xfrm>
            <a:off x="4447709" y="4536490"/>
            <a:ext cx="34356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AD4A196-1A99-439B-BA1F-8670191EEE2A}"/>
              </a:ext>
            </a:extLst>
          </p:cNvPr>
          <p:cNvSpPr>
            <a:spLocks noGrp="1"/>
          </p:cNvSpPr>
          <p:nvPr>
            <p:ph type="title"/>
          </p:nvPr>
        </p:nvSpPr>
        <p:spPr>
          <a:xfrm>
            <a:off x="838200" y="365125"/>
            <a:ext cx="10515600" cy="1325563"/>
          </a:xfrm>
          <a:solidFill>
            <a:schemeClr val="accent2"/>
          </a:solidFill>
        </p:spPr>
        <p:txBody>
          <a:bodyPr>
            <a:normAutofit/>
          </a:bodyPr>
          <a:lstStyle/>
          <a:p>
            <a:r>
              <a:rPr lang="en-IN" sz="4800" dirty="0"/>
              <a:t>Multinominal Naive Bayes</a:t>
            </a:r>
          </a:p>
        </p:txBody>
      </p:sp>
      <p:sp>
        <p:nvSpPr>
          <p:cNvPr id="11" name="Content Placeholder 10">
            <a:extLst>
              <a:ext uri="{FF2B5EF4-FFF2-40B4-BE49-F238E27FC236}">
                <a16:creationId xmlns:a16="http://schemas.microsoft.com/office/drawing/2014/main" id="{734D7D00-9807-4040-9D61-7145DA265461}"/>
              </a:ext>
            </a:extLst>
          </p:cNvPr>
          <p:cNvSpPr>
            <a:spLocks noGrp="1"/>
          </p:cNvSpPr>
          <p:nvPr>
            <p:ph idx="1"/>
          </p:nvPr>
        </p:nvSpPr>
        <p:spPr>
          <a:solidFill>
            <a:schemeClr val="accent4">
              <a:lumMod val="60000"/>
              <a:lumOff val="40000"/>
            </a:schemeClr>
          </a:solidFill>
        </p:spPr>
        <p:txBody>
          <a:bodyPr>
            <a:normAutofit/>
          </a:bodyPr>
          <a:lstStyle/>
          <a:p>
            <a:r>
              <a:rPr lang="en-US" sz="2400" b="0" i="0" dirty="0">
                <a:solidFill>
                  <a:srgbClr val="000000"/>
                </a:solidFill>
                <a:effectLst/>
                <a:latin typeface="proxima_novaregular"/>
              </a:rPr>
              <a:t>Multinomial Naive Bayes algorithm is a probabilistic learning method that is mostly used in Natural Language Processing (NLP). The algorithm is based on the Bayes theorem and predicts the tag of a text such as a piece of email or newspaper article. It calculates the probability of each tag for a given sample and then gives the tag with the highest probability as output.</a:t>
            </a:r>
            <a:endParaRPr lang="en-IN" sz="2400" dirty="0"/>
          </a:p>
        </p:txBody>
      </p:sp>
      <p:pic>
        <p:nvPicPr>
          <p:cNvPr id="13" name="Picture 12">
            <a:extLst>
              <a:ext uri="{FF2B5EF4-FFF2-40B4-BE49-F238E27FC236}">
                <a16:creationId xmlns:a16="http://schemas.microsoft.com/office/drawing/2014/main" id="{9A927606-55F3-43E1-8394-2E533516D9DE}"/>
              </a:ext>
            </a:extLst>
          </p:cNvPr>
          <p:cNvPicPr>
            <a:picLocks noChangeAspect="1"/>
          </p:cNvPicPr>
          <p:nvPr/>
        </p:nvPicPr>
        <p:blipFill>
          <a:blip r:embed="rId2"/>
          <a:stretch>
            <a:fillRect/>
          </a:stretch>
        </p:blipFill>
        <p:spPr>
          <a:xfrm>
            <a:off x="7206947" y="3470255"/>
            <a:ext cx="3783608" cy="2554625"/>
          </a:xfrm>
          <a:prstGeom prst="rect">
            <a:avLst/>
          </a:prstGeom>
        </p:spPr>
      </p:pic>
      <p:sp>
        <p:nvSpPr>
          <p:cNvPr id="14" name="Rectangle 13">
            <a:extLst>
              <a:ext uri="{FF2B5EF4-FFF2-40B4-BE49-F238E27FC236}">
                <a16:creationId xmlns:a16="http://schemas.microsoft.com/office/drawing/2014/main" id="{40A0FA93-3223-4049-96E5-8FCC79D20190}"/>
              </a:ext>
            </a:extLst>
          </p:cNvPr>
          <p:cNvSpPr/>
          <p:nvPr/>
        </p:nvSpPr>
        <p:spPr>
          <a:xfrm>
            <a:off x="1108537" y="3470255"/>
            <a:ext cx="5804328" cy="230832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Naive Bayes model is easy to build and particularly useful for very large data sets. Along with simplicity, Naive Bayes is known to outperform even highly sophisticated classification methods.</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9999095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p:nvPr/>
        </p:nvSpPr>
        <p:spPr>
          <a:xfrm>
            <a:off x="-19844" y="-97252"/>
            <a:ext cx="12231688" cy="831057"/>
          </a:xfrm>
          <a:prstGeom prst="rect">
            <a:avLst/>
          </a:prstGeom>
          <a:solidFill>
            <a:srgbClr val="000000"/>
          </a:solidFill>
          <a:ln w="12700">
            <a:miter lim="400000"/>
          </a:ln>
        </p:spPr>
        <p:txBody>
          <a:bodyPr lIns="35719" tIns="35719" rIns="35719" bIns="35719"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p:txBody>
      </p:sp>
      <p:sp>
        <p:nvSpPr>
          <p:cNvPr id="231"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r>
              <a:rPr sz="1600" b="1" u="sng" kern="0" dirty="0">
                <a:solidFill>
                  <a:srgbClr val="FFFFFF"/>
                </a:solidFill>
                <a:latin typeface="Helvetica Neue"/>
                <a:sym typeface="Helvetica Neue"/>
                <a:hlinkClick r:id="rId3" action="ppaction://hlinksldjump">
                  <a:extLst>
                    <a:ext uri="{A12FA001-AC4F-418D-AE19-62706E023703}">
                      <ahyp:hlinkClr xmlns:ahyp="http://schemas.microsoft.com/office/drawing/2018/hyperlinkcolor" val="tx"/>
                    </a:ext>
                  </a:extLst>
                </a:hlinkClick>
              </a:rPr>
              <a:t>OVERVIEW</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RESOURCES</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WEBAPP</a:t>
            </a:r>
            <a:r>
              <a:rPr sz="1600" b="1" kern="0" dirty="0">
                <a:solidFill>
                  <a:srgbClr val="FFFFFF"/>
                </a:solidFill>
                <a:latin typeface="Helvetica Neue"/>
                <a:sym typeface="Helvetica Neue"/>
              </a:rPr>
              <a:t>          </a:t>
            </a:r>
            <a:r>
              <a:rPr lang="en-IN" sz="1600" b="1" kern="0" dirty="0">
                <a:solidFill>
                  <a:srgbClr val="FFFFFF"/>
                </a:solidFill>
                <a:latin typeface="Helvetica Neue"/>
                <a:sym typeface="Helvetica Neue"/>
              </a:rPr>
              <a:t>ARCHITECTURE</a:t>
            </a:r>
            <a:r>
              <a:rPr sz="1600" b="1" kern="0" dirty="0">
                <a:solidFill>
                  <a:srgbClr val="FFFFFF"/>
                </a:solidFill>
                <a:latin typeface="Helvetica Neue"/>
                <a:sym typeface="Helvetica Neue"/>
              </a:rPr>
              <a:t>   </a:t>
            </a:r>
          </a:p>
        </p:txBody>
      </p:sp>
      <p:sp>
        <p:nvSpPr>
          <p:cNvPr id="234" name="Line"/>
          <p:cNvSpPr/>
          <p:nvPr/>
        </p:nvSpPr>
        <p:spPr>
          <a:xfrm>
            <a:off x="7792107" y="6672168"/>
            <a:ext cx="1597982" cy="0"/>
          </a:xfrm>
          <a:prstGeom prst="line">
            <a:avLst/>
          </a:prstGeom>
          <a:ln w="101600">
            <a:solidFill>
              <a:schemeClr val="accent5"/>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235" name="TITLE"/>
          <p:cNvSpPr txBox="1"/>
          <p:nvPr/>
        </p:nvSpPr>
        <p:spPr>
          <a:xfrm>
            <a:off x="4669689" y="733805"/>
            <a:ext cx="2640146" cy="595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6800"/>
            </a:lvl1pPr>
          </a:lstStyle>
          <a:p>
            <a:pPr algn="ctr" defTabSz="410766" hangingPunct="0"/>
            <a:r>
              <a:rPr lang="en-IN" sz="3400" b="1" kern="0" dirty="0">
                <a:solidFill>
                  <a:srgbClr val="FFFFFF"/>
                </a:solidFill>
                <a:latin typeface="Helvetica Neue"/>
                <a:sym typeface="Helvetica Neue"/>
              </a:rPr>
              <a:t>Architecture</a:t>
            </a:r>
            <a:endParaRPr sz="3400" b="1" kern="0" dirty="0">
              <a:solidFill>
                <a:srgbClr val="FFFFFF"/>
              </a:solidFill>
              <a:latin typeface="Helvetica Neue"/>
              <a:sym typeface="Helvetica Neue"/>
            </a:endParaRPr>
          </a:p>
        </p:txBody>
      </p:sp>
      <p:sp>
        <p:nvSpPr>
          <p:cNvPr id="237" name="Search"/>
          <p:cNvSpPr/>
          <p:nvPr/>
        </p:nvSpPr>
        <p:spPr>
          <a:xfrm>
            <a:off x="10608535" y="300646"/>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239"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240" name="Triangle"/>
          <p:cNvSpPr/>
          <p:nvPr/>
        </p:nvSpPr>
        <p:spPr>
          <a:xfrm rot="18900000">
            <a:off x="11925637"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nvGrpSpPr>
          <p:cNvPr id="243" name="Group"/>
          <p:cNvGrpSpPr/>
          <p:nvPr/>
        </p:nvGrpSpPr>
        <p:grpSpPr>
          <a:xfrm>
            <a:off x="11361113" y="246469"/>
            <a:ext cx="481154" cy="388194"/>
            <a:chOff x="0" y="0"/>
            <a:chExt cx="962307" cy="776386"/>
          </a:xfrm>
        </p:grpSpPr>
        <p:sp>
          <p:nvSpPr>
            <p:cNvPr id="241"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242"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pic>
        <p:nvPicPr>
          <p:cNvPr id="3" name="Picture 2">
            <a:extLst>
              <a:ext uri="{FF2B5EF4-FFF2-40B4-BE49-F238E27FC236}">
                <a16:creationId xmlns:a16="http://schemas.microsoft.com/office/drawing/2014/main" id="{03413EE2-13EC-4F9E-905A-EFA23EE11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377" y="1954266"/>
            <a:ext cx="7462763" cy="330861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p:nvPr/>
        </p:nvSpPr>
        <p:spPr>
          <a:xfrm>
            <a:off x="-19844" y="-97252"/>
            <a:ext cx="12231688" cy="831057"/>
          </a:xfrm>
          <a:prstGeom prst="rect">
            <a:avLst/>
          </a:prstGeom>
          <a:solidFill>
            <a:srgbClr val="000000"/>
          </a:solidFill>
          <a:ln w="12700">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p:txBody>
      </p:sp>
      <p:sp>
        <p:nvSpPr>
          <p:cNvPr id="231"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sz="1600" b="1" i="0" u="sng" strike="noStrike" kern="0" cap="none" spc="0" normalizeH="0" baseline="0" noProof="0" dirty="0">
                <a:ln>
                  <a:noFill/>
                </a:ln>
                <a:solidFill>
                  <a:srgbClr val="FFFFFF"/>
                </a:solidFill>
                <a:effectLst/>
                <a:uLnTx/>
                <a:uFillTx/>
                <a:latin typeface="Helvetica Neue"/>
                <a:sym typeface="Helvetica Neue"/>
                <a:hlinkClick r:id="rId3" action="ppaction://hlinksldjump">
                  <a:extLst>
                    <a:ext uri="{A12FA001-AC4F-418D-AE19-62706E023703}">
                      <ahyp:hlinkClr xmlns:ahyp="http://schemas.microsoft.com/office/drawing/2018/hyperlinkcolor" val="tx"/>
                    </a:ext>
                  </a:extLst>
                </a:hlinkClick>
              </a:rPr>
              <a:t>OVERVIEW</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sng" strike="noStrike" kern="0" cap="none" spc="0" normalizeH="0" baseline="0" noProof="0" dirty="0">
                <a:ln>
                  <a:noFill/>
                </a:ln>
                <a:solidFill>
                  <a:srgbClr val="FFFFFF"/>
                </a:solidFill>
                <a:effectLst/>
                <a:uLnTx/>
                <a:uFillTx/>
                <a:latin typeface="Helvetica Neue"/>
                <a:sym typeface="Helvetica Neue"/>
              </a:rPr>
              <a:t>RESOURCES</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sng" strike="noStrike" kern="0" cap="none" spc="0" normalizeH="0" baseline="0" noProof="0" dirty="0">
                <a:ln>
                  <a:noFill/>
                </a:ln>
                <a:solidFill>
                  <a:srgbClr val="FFFFFF"/>
                </a:solidFill>
                <a:effectLst/>
                <a:uLnTx/>
                <a:uFillTx/>
                <a:latin typeface="Helvetica Neue"/>
                <a:sym typeface="Helvetica Neue"/>
              </a:rPr>
              <a:t>WEBAPP</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none" strike="noStrike" kern="0" cap="none" spc="0" normalizeH="0" baseline="0" noProof="0" dirty="0">
                <a:ln>
                  <a:noFill/>
                </a:ln>
                <a:solidFill>
                  <a:srgbClr val="FFFFFF"/>
                </a:solidFill>
                <a:effectLst/>
                <a:uLnTx/>
                <a:uFillTx/>
                <a:latin typeface="Helvetica Neue"/>
                <a:sym typeface="Helvetica Neue"/>
              </a:rPr>
              <a:t>ARCHITECTURE</a:t>
            </a:r>
            <a:r>
              <a:rPr kumimoji="0" sz="1600" b="1" i="0" u="none" strike="noStrike" kern="0" cap="none" spc="0" normalizeH="0" baseline="0" noProof="0" dirty="0">
                <a:ln>
                  <a:noFill/>
                </a:ln>
                <a:solidFill>
                  <a:srgbClr val="FFFFFF"/>
                </a:solidFill>
                <a:effectLst/>
                <a:uLnTx/>
                <a:uFillTx/>
                <a:latin typeface="Helvetica Neue"/>
                <a:sym typeface="Helvetica Neue"/>
              </a:rPr>
              <a:t>   </a:t>
            </a:r>
          </a:p>
        </p:txBody>
      </p:sp>
      <p:sp>
        <p:nvSpPr>
          <p:cNvPr id="234" name="Line"/>
          <p:cNvSpPr/>
          <p:nvPr/>
        </p:nvSpPr>
        <p:spPr>
          <a:xfrm>
            <a:off x="7792107" y="6672168"/>
            <a:ext cx="1597982" cy="0"/>
          </a:xfrm>
          <a:prstGeom prst="line">
            <a:avLst/>
          </a:prstGeom>
          <a:ln w="101600">
            <a:solidFill>
              <a:schemeClr val="accent5"/>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latin typeface="+mn-lt"/>
                <a:ea typeface="+mn-ea"/>
                <a:cs typeface="+mn-cs"/>
                <a:sym typeface="Helvetica Neue Medium"/>
              </a:defRPr>
            </a:pPr>
            <a:endParaRPr kumimoji="0" sz="15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235" name="TITLE"/>
          <p:cNvSpPr txBox="1"/>
          <p:nvPr/>
        </p:nvSpPr>
        <p:spPr>
          <a:xfrm>
            <a:off x="4775927" y="634664"/>
            <a:ext cx="2640146" cy="595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6800"/>
            </a:lvl1p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IN" sz="3400" b="1" i="0" u="none" strike="noStrike" kern="0" cap="none" spc="0" normalizeH="0" baseline="0" noProof="0" dirty="0">
                <a:ln>
                  <a:noFill/>
                </a:ln>
                <a:solidFill>
                  <a:srgbClr val="FFFFFF"/>
                </a:solidFill>
                <a:effectLst/>
                <a:uLnTx/>
                <a:uFillTx/>
                <a:latin typeface="Helvetica Neue"/>
                <a:sym typeface="Helvetica Neue"/>
              </a:rPr>
              <a:t>Architecture</a:t>
            </a:r>
            <a:endParaRPr kumimoji="0" sz="3400" b="1" i="0" u="none" strike="noStrike" kern="0" cap="none" spc="0" normalizeH="0" baseline="0" noProof="0" dirty="0">
              <a:ln>
                <a:noFill/>
              </a:ln>
              <a:solidFill>
                <a:srgbClr val="FFFFFF"/>
              </a:solidFill>
              <a:effectLst/>
              <a:uLnTx/>
              <a:uFillTx/>
              <a:latin typeface="Helvetica Neue"/>
              <a:sym typeface="Helvetica Neue"/>
            </a:endParaRPr>
          </a:p>
        </p:txBody>
      </p:sp>
      <p:sp>
        <p:nvSpPr>
          <p:cNvPr id="237" name="Search"/>
          <p:cNvSpPr/>
          <p:nvPr/>
        </p:nvSpPr>
        <p:spPr>
          <a:xfrm>
            <a:off x="10608535" y="300646"/>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sp>
        <p:nvSpPr>
          <p:cNvPr id="239"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sp>
        <p:nvSpPr>
          <p:cNvPr id="240" name="Triangle"/>
          <p:cNvSpPr/>
          <p:nvPr/>
        </p:nvSpPr>
        <p:spPr>
          <a:xfrm rot="18900000">
            <a:off x="11925637"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grpSp>
        <p:nvGrpSpPr>
          <p:cNvPr id="243" name="Group"/>
          <p:cNvGrpSpPr/>
          <p:nvPr/>
        </p:nvGrpSpPr>
        <p:grpSpPr>
          <a:xfrm>
            <a:off x="11361113" y="246469"/>
            <a:ext cx="481154" cy="388194"/>
            <a:chOff x="0" y="0"/>
            <a:chExt cx="962307" cy="776386"/>
          </a:xfrm>
        </p:grpSpPr>
        <p:sp>
          <p:nvSpPr>
            <p:cNvPr id="241"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marL="0" marR="0" lvl="0" indent="0" algn="ctr" defTabSz="410766" rtl="0" eaLnBrk="1" fontAlgn="auto" latinLnBrk="0" hangingPunct="0">
                <a:lnSpc>
                  <a:spcPct val="100000"/>
                </a:lnSpc>
                <a:spcBef>
                  <a:spcPts val="0"/>
                </a:spcBef>
                <a:spcAft>
                  <a:spcPts val="0"/>
                </a:spcAft>
                <a:buClrTx/>
                <a:buSzTx/>
                <a:buFontTx/>
                <a:buNone/>
                <a:tabLst/>
                <a:defRPr sz="3000" b="0">
                  <a:latin typeface="+mn-lt"/>
                  <a:ea typeface="+mn-ea"/>
                  <a:cs typeface="+mn-cs"/>
                  <a:sym typeface="Helvetica Neue Medium"/>
                </a:defRPr>
              </a:pPr>
              <a:endParaRPr kumimoji="0" sz="15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242"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grpSp>
      <p:sp>
        <p:nvSpPr>
          <p:cNvPr id="2" name="Text Placeholder 1">
            <a:extLst>
              <a:ext uri="{FF2B5EF4-FFF2-40B4-BE49-F238E27FC236}">
                <a16:creationId xmlns:a16="http://schemas.microsoft.com/office/drawing/2014/main" id="{A0273D80-33A7-4D5A-BD5C-4505B3965A01}"/>
              </a:ext>
            </a:extLst>
          </p:cNvPr>
          <p:cNvSpPr>
            <a:spLocks noGrp="1"/>
          </p:cNvSpPr>
          <p:nvPr>
            <p:ph type="body" idx="1"/>
          </p:nvPr>
        </p:nvSpPr>
        <p:spPr>
          <a:xfrm>
            <a:off x="619760" y="1465721"/>
            <a:ext cx="10901680" cy="4499311"/>
          </a:xfrm>
        </p:spPr>
        <p:txBody>
          <a:bodyPr/>
          <a:lstStyle/>
          <a:p>
            <a:r>
              <a:rPr lang="en-IN" dirty="0"/>
              <a:t>When user search for a movie, two requests are sent from client side, one through TMDB API and other through flask to our datasets.</a:t>
            </a:r>
          </a:p>
          <a:p>
            <a:r>
              <a:rPr lang="en-IN" dirty="0"/>
              <a:t>The datasets are pre-processed and missing details are filled by response from the TMDB API, missing details in datasets may include actorname,genre etc.</a:t>
            </a:r>
          </a:p>
          <a:p>
            <a:r>
              <a:rPr lang="en-IN" dirty="0"/>
              <a:t>This pre-processing  allows the model to autocomplete the movie name when user is typing, we use movie titles from final pre-processed datasets and use regex to display the titles. Example, if we type endgame we suggestion Avengers: Endgame.</a:t>
            </a:r>
          </a:p>
        </p:txBody>
      </p:sp>
    </p:spTree>
    <p:extLst>
      <p:ext uri="{BB962C8B-B14F-4D97-AF65-F5344CB8AC3E}">
        <p14:creationId xmlns:p14="http://schemas.microsoft.com/office/powerpoint/2010/main" val="10251928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p:nvPr/>
        </p:nvSpPr>
        <p:spPr>
          <a:xfrm>
            <a:off x="-19844" y="-97252"/>
            <a:ext cx="12231688" cy="831057"/>
          </a:xfrm>
          <a:prstGeom prst="rect">
            <a:avLst/>
          </a:prstGeom>
          <a:solidFill>
            <a:srgbClr val="000000"/>
          </a:solidFill>
          <a:ln w="12700">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p:txBody>
      </p:sp>
      <p:sp>
        <p:nvSpPr>
          <p:cNvPr id="231"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sz="1600" b="1" i="0" u="sng" strike="noStrike" kern="0" cap="none" spc="0" normalizeH="0" baseline="0" noProof="0" dirty="0">
                <a:ln>
                  <a:noFill/>
                </a:ln>
                <a:solidFill>
                  <a:srgbClr val="FFFFFF"/>
                </a:solidFill>
                <a:effectLst/>
                <a:uLnTx/>
                <a:uFillTx/>
                <a:latin typeface="Helvetica Neue"/>
                <a:sym typeface="Helvetica Neue"/>
                <a:hlinkClick r:id="rId3" action="ppaction://hlinksldjump">
                  <a:extLst>
                    <a:ext uri="{A12FA001-AC4F-418D-AE19-62706E023703}">
                      <ahyp:hlinkClr xmlns:ahyp="http://schemas.microsoft.com/office/drawing/2018/hyperlinkcolor" val="tx"/>
                    </a:ext>
                  </a:extLst>
                </a:hlinkClick>
              </a:rPr>
              <a:t>OVERVIEW</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sng" strike="noStrike" kern="0" cap="none" spc="0" normalizeH="0" baseline="0" noProof="0" dirty="0">
                <a:ln>
                  <a:noFill/>
                </a:ln>
                <a:solidFill>
                  <a:srgbClr val="FFFFFF"/>
                </a:solidFill>
                <a:effectLst/>
                <a:uLnTx/>
                <a:uFillTx/>
                <a:latin typeface="Helvetica Neue"/>
                <a:sym typeface="Helvetica Neue"/>
              </a:rPr>
              <a:t>RESOURCES</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sng" strike="noStrike" kern="0" cap="none" spc="0" normalizeH="0" baseline="0" noProof="0" dirty="0">
                <a:ln>
                  <a:noFill/>
                </a:ln>
                <a:solidFill>
                  <a:srgbClr val="FFFFFF"/>
                </a:solidFill>
                <a:effectLst/>
                <a:uLnTx/>
                <a:uFillTx/>
                <a:latin typeface="Helvetica Neue"/>
                <a:sym typeface="Helvetica Neue"/>
              </a:rPr>
              <a:t>WEBAPP</a:t>
            </a:r>
            <a:r>
              <a:rPr kumimoji="0" sz="1600" b="1" i="0" u="none" strike="noStrike" kern="0" cap="none" spc="0" normalizeH="0" baseline="0" noProof="0" dirty="0">
                <a:ln>
                  <a:noFill/>
                </a:ln>
                <a:solidFill>
                  <a:srgbClr val="FFFFFF"/>
                </a:solidFill>
                <a:effectLst/>
                <a:uLnTx/>
                <a:uFillTx/>
                <a:latin typeface="Helvetica Neue"/>
                <a:sym typeface="Helvetica Neue"/>
              </a:rPr>
              <a:t>          </a:t>
            </a:r>
            <a:r>
              <a:rPr kumimoji="0" lang="en-IN" sz="1600" b="1" i="0" u="none" strike="noStrike" kern="0" cap="none" spc="0" normalizeH="0" baseline="0" noProof="0" dirty="0">
                <a:ln>
                  <a:noFill/>
                </a:ln>
                <a:solidFill>
                  <a:srgbClr val="FFFFFF"/>
                </a:solidFill>
                <a:effectLst/>
                <a:uLnTx/>
                <a:uFillTx/>
                <a:latin typeface="Helvetica Neue"/>
                <a:sym typeface="Helvetica Neue"/>
              </a:rPr>
              <a:t>ARCHITECTURE</a:t>
            </a:r>
            <a:r>
              <a:rPr kumimoji="0" sz="1600" b="1" i="0" u="none" strike="noStrike" kern="0" cap="none" spc="0" normalizeH="0" baseline="0" noProof="0" dirty="0">
                <a:ln>
                  <a:noFill/>
                </a:ln>
                <a:solidFill>
                  <a:srgbClr val="FFFFFF"/>
                </a:solidFill>
                <a:effectLst/>
                <a:uLnTx/>
                <a:uFillTx/>
                <a:latin typeface="Helvetica Neue"/>
                <a:sym typeface="Helvetica Neue"/>
              </a:rPr>
              <a:t>   </a:t>
            </a:r>
          </a:p>
        </p:txBody>
      </p:sp>
      <p:sp>
        <p:nvSpPr>
          <p:cNvPr id="234" name="Line"/>
          <p:cNvSpPr/>
          <p:nvPr/>
        </p:nvSpPr>
        <p:spPr>
          <a:xfrm>
            <a:off x="7792107" y="6672168"/>
            <a:ext cx="1597982" cy="0"/>
          </a:xfrm>
          <a:prstGeom prst="line">
            <a:avLst/>
          </a:prstGeom>
          <a:ln w="101600">
            <a:solidFill>
              <a:schemeClr val="accent5"/>
            </a:solidFill>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latin typeface="+mn-lt"/>
                <a:ea typeface="+mn-ea"/>
                <a:cs typeface="+mn-cs"/>
                <a:sym typeface="Helvetica Neue Medium"/>
              </a:defRPr>
            </a:pPr>
            <a:endParaRPr kumimoji="0" sz="15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235" name="TITLE"/>
          <p:cNvSpPr txBox="1"/>
          <p:nvPr/>
        </p:nvSpPr>
        <p:spPr>
          <a:xfrm>
            <a:off x="4775927" y="634664"/>
            <a:ext cx="2640146" cy="595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6800"/>
            </a:lvl1p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IN" sz="3400" b="1" i="0" u="none" strike="noStrike" kern="0" cap="none" spc="0" normalizeH="0" baseline="0" noProof="0" dirty="0">
                <a:ln>
                  <a:noFill/>
                </a:ln>
                <a:solidFill>
                  <a:srgbClr val="FFFFFF"/>
                </a:solidFill>
                <a:effectLst/>
                <a:uLnTx/>
                <a:uFillTx/>
                <a:latin typeface="Helvetica Neue"/>
                <a:sym typeface="Helvetica Neue"/>
              </a:rPr>
              <a:t>Architecture</a:t>
            </a:r>
            <a:endParaRPr kumimoji="0" sz="3400" b="1" i="0" u="none" strike="noStrike" kern="0" cap="none" spc="0" normalizeH="0" baseline="0" noProof="0" dirty="0">
              <a:ln>
                <a:noFill/>
              </a:ln>
              <a:solidFill>
                <a:srgbClr val="FFFFFF"/>
              </a:solidFill>
              <a:effectLst/>
              <a:uLnTx/>
              <a:uFillTx/>
              <a:latin typeface="Helvetica Neue"/>
              <a:sym typeface="Helvetica Neue"/>
            </a:endParaRPr>
          </a:p>
        </p:txBody>
      </p:sp>
      <p:sp>
        <p:nvSpPr>
          <p:cNvPr id="237" name="Search"/>
          <p:cNvSpPr/>
          <p:nvPr/>
        </p:nvSpPr>
        <p:spPr>
          <a:xfrm>
            <a:off x="10608535" y="300646"/>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sp>
        <p:nvSpPr>
          <p:cNvPr id="239"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sp>
        <p:nvSpPr>
          <p:cNvPr id="240" name="Triangle"/>
          <p:cNvSpPr/>
          <p:nvPr/>
        </p:nvSpPr>
        <p:spPr>
          <a:xfrm rot="18900000">
            <a:off x="11925637"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grpSp>
        <p:nvGrpSpPr>
          <p:cNvPr id="243" name="Group"/>
          <p:cNvGrpSpPr/>
          <p:nvPr/>
        </p:nvGrpSpPr>
        <p:grpSpPr>
          <a:xfrm>
            <a:off x="11361113" y="246469"/>
            <a:ext cx="481154" cy="388194"/>
            <a:chOff x="0" y="0"/>
            <a:chExt cx="962307" cy="776386"/>
          </a:xfrm>
        </p:grpSpPr>
        <p:sp>
          <p:nvSpPr>
            <p:cNvPr id="241"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marL="0" marR="0" lvl="0" indent="0" algn="ctr" defTabSz="410766" rtl="0" eaLnBrk="1" fontAlgn="auto" latinLnBrk="0" hangingPunct="0">
                <a:lnSpc>
                  <a:spcPct val="100000"/>
                </a:lnSpc>
                <a:spcBef>
                  <a:spcPts val="0"/>
                </a:spcBef>
                <a:spcAft>
                  <a:spcPts val="0"/>
                </a:spcAft>
                <a:buClrTx/>
                <a:buSzTx/>
                <a:buFontTx/>
                <a:buNone/>
                <a:tabLst/>
                <a:defRPr sz="3000" b="0">
                  <a:latin typeface="+mn-lt"/>
                  <a:ea typeface="+mn-ea"/>
                  <a:cs typeface="+mn-cs"/>
                  <a:sym typeface="Helvetica Neue Medium"/>
                </a:defRPr>
              </a:pPr>
              <a:endParaRPr kumimoji="0" sz="15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242"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marL="0" marR="0" lvl="0" indent="0" algn="ctr" defTabSz="410766" rtl="0" eaLnBrk="1" fontAlgn="auto" latinLnBrk="0" hangingPunct="0">
                <a:lnSpc>
                  <a:spcPct val="100000"/>
                </a:lnSpc>
                <a:spcBef>
                  <a:spcPts val="0"/>
                </a:spcBef>
                <a:spcAft>
                  <a:spcPts val="0"/>
                </a:spcAft>
                <a:buClrTx/>
                <a:buSzTx/>
                <a:buFontTx/>
                <a:buNone/>
                <a:tabLst/>
                <a:defRPr sz="3000" b="0">
                  <a:solidFill>
                    <a:srgbClr val="000000"/>
                  </a:solidFill>
                  <a:latin typeface="+mn-lt"/>
                  <a:ea typeface="+mn-ea"/>
                  <a:cs typeface="+mn-cs"/>
                  <a:sym typeface="Helvetica Neue Medium"/>
                </a:defRPr>
              </a:pPr>
              <a:endParaRPr kumimoji="0" sz="1500" b="0" i="0" u="none" strike="noStrike" kern="0" cap="none" spc="0" normalizeH="0" baseline="0" noProof="0" dirty="0">
                <a:ln>
                  <a:noFill/>
                </a:ln>
                <a:solidFill>
                  <a:srgbClr val="000000"/>
                </a:solidFill>
                <a:effectLst/>
                <a:uLnTx/>
                <a:uFillTx/>
                <a:latin typeface="Helvetica Neue Medium"/>
                <a:sym typeface="Helvetica Neue Medium"/>
              </a:endParaRPr>
            </a:p>
          </p:txBody>
        </p:sp>
      </p:grpSp>
      <p:sp>
        <p:nvSpPr>
          <p:cNvPr id="2" name="Text Placeholder 1">
            <a:extLst>
              <a:ext uri="{FF2B5EF4-FFF2-40B4-BE49-F238E27FC236}">
                <a16:creationId xmlns:a16="http://schemas.microsoft.com/office/drawing/2014/main" id="{A0273D80-33A7-4D5A-BD5C-4505B3965A01}"/>
              </a:ext>
            </a:extLst>
          </p:cNvPr>
          <p:cNvSpPr>
            <a:spLocks noGrp="1"/>
          </p:cNvSpPr>
          <p:nvPr>
            <p:ph type="body" idx="1"/>
          </p:nvPr>
        </p:nvSpPr>
        <p:spPr>
          <a:xfrm>
            <a:off x="619760" y="1465721"/>
            <a:ext cx="10901680" cy="4499311"/>
          </a:xfrm>
        </p:spPr>
        <p:txBody>
          <a:bodyPr/>
          <a:lstStyle/>
          <a:p>
            <a:r>
              <a:rPr lang="en-IN" dirty="0"/>
              <a:t>We then find similar movies with respect to movie searched by client using cosine similarity and sends response through flask to HTML page.</a:t>
            </a:r>
          </a:p>
          <a:p>
            <a:r>
              <a:rPr lang="en-IN" dirty="0"/>
              <a:t>We take user reviews from the TMDB api and do analysis where it is positive or negative using Multinomial Naïve Bayes. We have list of review keywords which positive and negative reviews and we find the occurrence of these words in the movie reviews and classify as good and bad.</a:t>
            </a:r>
          </a:p>
          <a:p>
            <a:r>
              <a:rPr lang="en-IN" dirty="0"/>
              <a:t>Along with those responses we also embed the trailer video of that movie. </a:t>
            </a:r>
          </a:p>
        </p:txBody>
      </p:sp>
    </p:spTree>
    <p:extLst>
      <p:ext uri="{BB962C8B-B14F-4D97-AF65-F5344CB8AC3E}">
        <p14:creationId xmlns:p14="http://schemas.microsoft.com/office/powerpoint/2010/main" val="3560207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0469F-A7D7-4F0B-84B1-E1CB96C16BAE}"/>
              </a:ext>
            </a:extLst>
          </p:cNvPr>
          <p:cNvSpPr txBox="1"/>
          <p:nvPr/>
        </p:nvSpPr>
        <p:spPr>
          <a:xfrm>
            <a:off x="1168400" y="1564641"/>
            <a:ext cx="9591040" cy="3302000"/>
          </a:xfrm>
          <a:prstGeom prst="rect">
            <a:avLst/>
          </a:prstGeom>
          <a:noFill/>
        </p:spPr>
        <p:txBody>
          <a:bodyPr wrap="none" rtlCol="0">
            <a:prstTxWarp prst="textDeflateBottom">
              <a:avLst>
                <a:gd name="adj" fmla="val 6446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Thank You</a:t>
            </a:r>
          </a:p>
        </p:txBody>
      </p:sp>
    </p:spTree>
    <p:extLst>
      <p:ext uri="{BB962C8B-B14F-4D97-AF65-F5344CB8AC3E}">
        <p14:creationId xmlns:p14="http://schemas.microsoft.com/office/powerpoint/2010/main" val="33392823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0469F-A7D7-4F0B-84B1-E1CB96C16BAE}"/>
              </a:ext>
            </a:extLst>
          </p:cNvPr>
          <p:cNvSpPr txBox="1"/>
          <p:nvPr/>
        </p:nvSpPr>
        <p:spPr>
          <a:xfrm>
            <a:off x="1928833" y="1551995"/>
            <a:ext cx="8334334" cy="3939540"/>
          </a:xfrm>
          <a:prstGeom prst="rect">
            <a:avLst/>
          </a:prstGeom>
          <a:noFill/>
        </p:spPr>
        <p:txBody>
          <a:bodyPr wrap="none" rtlCol="0">
            <a:prstTxWarp prst="textDeflateBottom">
              <a:avLst>
                <a:gd name="adj" fmla="val 64465"/>
              </a:avLst>
            </a:prstTxWarp>
            <a:spAutoFit/>
          </a:bodyPr>
          <a:lstStyle/>
          <a:p>
            <a:pPr algn="ctr"/>
            <a:r>
              <a:rPr lang="en-US" sz="25000">
                <a:solidFill>
                  <a:srgbClr val="FF0000"/>
                </a:solidFill>
                <a:latin typeface="Bebas Neue" panose="020B0606020202050201" pitchFamily="34" charset="0"/>
              </a:rPr>
              <a:t>Team </a:t>
            </a:r>
            <a:r>
              <a:rPr lang="en-US" sz="25000" dirty="0">
                <a:solidFill>
                  <a:srgbClr val="FF0000"/>
                </a:solidFill>
                <a:latin typeface="Bebas Neue" panose="020B0606020202050201" pitchFamily="34" charset="0"/>
              </a:rPr>
              <a:t>9</a:t>
            </a:r>
          </a:p>
        </p:txBody>
      </p:sp>
    </p:spTree>
    <p:extLst>
      <p:ext uri="{BB962C8B-B14F-4D97-AF65-F5344CB8AC3E}">
        <p14:creationId xmlns:p14="http://schemas.microsoft.com/office/powerpoint/2010/main" val="2563951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52B183-CA5A-47B3-95B4-36EB39A7DD17}"/>
              </a:ext>
            </a:extLst>
          </p:cNvPr>
          <p:cNvSpPr txBox="1"/>
          <p:nvPr/>
        </p:nvSpPr>
        <p:spPr>
          <a:xfrm>
            <a:off x="4554583" y="1100884"/>
            <a:ext cx="3082832" cy="553998"/>
          </a:xfrm>
          <a:prstGeom prst="rect">
            <a:avLst/>
          </a:prstGeom>
          <a:noFill/>
        </p:spPr>
        <p:txBody>
          <a:bodyPr wrap="none" rtlCol="0">
            <a:spAutoFit/>
          </a:bodyPr>
          <a:lstStyle/>
          <a:p>
            <a:r>
              <a:rPr lang="en-US" sz="3000" dirty="0">
                <a:solidFill>
                  <a:schemeClr val="bg1"/>
                </a:solidFill>
                <a:latin typeface="Bebas Neue" panose="020B0606020202050201" pitchFamily="34" charset="0"/>
              </a:rPr>
              <a:t>Who’s presenting?</a:t>
            </a:r>
          </a:p>
        </p:txBody>
      </p:sp>
      <p:grpSp>
        <p:nvGrpSpPr>
          <p:cNvPr id="8" name="Group 7">
            <a:extLst>
              <a:ext uri="{FF2B5EF4-FFF2-40B4-BE49-F238E27FC236}">
                <a16:creationId xmlns:a16="http://schemas.microsoft.com/office/drawing/2014/main" id="{470BFB6B-8C81-47A8-91DB-A8130190A655}"/>
              </a:ext>
            </a:extLst>
          </p:cNvPr>
          <p:cNvGrpSpPr/>
          <p:nvPr/>
        </p:nvGrpSpPr>
        <p:grpSpPr>
          <a:xfrm>
            <a:off x="2001077" y="2358887"/>
            <a:ext cx="1881809" cy="1881809"/>
            <a:chOff x="874643" y="2504661"/>
            <a:chExt cx="1881809" cy="1881809"/>
          </a:xfrm>
        </p:grpSpPr>
        <p:sp>
          <p:nvSpPr>
            <p:cNvPr id="4" name="Rectangle: Rounded Corners 3">
              <a:extLst>
                <a:ext uri="{FF2B5EF4-FFF2-40B4-BE49-F238E27FC236}">
                  <a16:creationId xmlns:a16="http://schemas.microsoft.com/office/drawing/2014/main" id="{ABF31A6C-6FFB-4DB8-9128-97293E0F7EEB}"/>
                </a:ext>
              </a:extLst>
            </p:cNvPr>
            <p:cNvSpPr/>
            <p:nvPr/>
          </p:nvSpPr>
          <p:spPr>
            <a:xfrm>
              <a:off x="874643" y="2504661"/>
              <a:ext cx="1881809" cy="1881809"/>
            </a:xfrm>
            <a:prstGeom prst="roundRect">
              <a:avLst>
                <a:gd name="adj" fmla="val 3991"/>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652AB723-829F-4D86-B834-698713ED7872}"/>
                </a:ext>
              </a:extLst>
            </p:cNvPr>
            <p:cNvSpPr/>
            <p:nvPr/>
          </p:nvSpPr>
          <p:spPr>
            <a:xfrm>
              <a:off x="97403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8C97564-73F6-4534-A307-820CE500B7CB}"/>
                </a:ext>
              </a:extLst>
            </p:cNvPr>
            <p:cNvSpPr/>
            <p:nvPr/>
          </p:nvSpPr>
          <p:spPr>
            <a:xfrm>
              <a:off x="225949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Block Arc 6">
              <a:extLst>
                <a:ext uri="{FF2B5EF4-FFF2-40B4-BE49-F238E27FC236}">
                  <a16:creationId xmlns:a16="http://schemas.microsoft.com/office/drawing/2014/main" id="{4905F405-E756-4414-B421-8F0A9A350D80}"/>
                </a:ext>
              </a:extLst>
            </p:cNvPr>
            <p:cNvSpPr/>
            <p:nvPr/>
          </p:nvSpPr>
          <p:spPr>
            <a:xfrm flipV="1">
              <a:off x="1255643" y="3210340"/>
              <a:ext cx="1229138" cy="695740"/>
            </a:xfrm>
            <a:prstGeom prst="blockArc">
              <a:avLst>
                <a:gd name="adj1" fmla="val 10800000"/>
                <a:gd name="adj2" fmla="val 21153154"/>
                <a:gd name="adj3" fmla="val 148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a:extLst>
              <a:ext uri="{FF2B5EF4-FFF2-40B4-BE49-F238E27FC236}">
                <a16:creationId xmlns:a16="http://schemas.microsoft.com/office/drawing/2014/main" id="{03D9CF21-5C64-4384-A6BB-20965AD46321}"/>
              </a:ext>
            </a:extLst>
          </p:cNvPr>
          <p:cNvGrpSpPr/>
          <p:nvPr/>
        </p:nvGrpSpPr>
        <p:grpSpPr>
          <a:xfrm>
            <a:off x="5088814" y="2358544"/>
            <a:ext cx="1881809" cy="1881809"/>
            <a:chOff x="874643" y="2504661"/>
            <a:chExt cx="1881809" cy="1881809"/>
          </a:xfrm>
        </p:grpSpPr>
        <p:sp>
          <p:nvSpPr>
            <p:cNvPr id="10" name="Rectangle: Rounded Corners 9">
              <a:extLst>
                <a:ext uri="{FF2B5EF4-FFF2-40B4-BE49-F238E27FC236}">
                  <a16:creationId xmlns:a16="http://schemas.microsoft.com/office/drawing/2014/main" id="{5AA1F5C8-1871-4754-AB21-1A66CCA1E47D}"/>
                </a:ext>
              </a:extLst>
            </p:cNvPr>
            <p:cNvSpPr/>
            <p:nvPr/>
          </p:nvSpPr>
          <p:spPr>
            <a:xfrm>
              <a:off x="874643" y="2504661"/>
              <a:ext cx="1881809" cy="1881809"/>
            </a:xfrm>
            <a:prstGeom prst="roundRect">
              <a:avLst>
                <a:gd name="adj" fmla="val 3991"/>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ED9A8D6-EF96-4CFC-AC7A-A3E1CB266393}"/>
                </a:ext>
              </a:extLst>
            </p:cNvPr>
            <p:cNvSpPr/>
            <p:nvPr/>
          </p:nvSpPr>
          <p:spPr>
            <a:xfrm>
              <a:off x="97403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42A2F8F-989C-4115-A60F-5F1D0F07201A}"/>
                </a:ext>
              </a:extLst>
            </p:cNvPr>
            <p:cNvSpPr/>
            <p:nvPr/>
          </p:nvSpPr>
          <p:spPr>
            <a:xfrm>
              <a:off x="225949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3FB30908-0CC7-4D28-B82C-58576EBDB8C2}"/>
                </a:ext>
              </a:extLst>
            </p:cNvPr>
            <p:cNvSpPr/>
            <p:nvPr/>
          </p:nvSpPr>
          <p:spPr>
            <a:xfrm flipV="1">
              <a:off x="1255643" y="3210340"/>
              <a:ext cx="1229138" cy="695740"/>
            </a:xfrm>
            <a:prstGeom prst="blockArc">
              <a:avLst>
                <a:gd name="adj1" fmla="val 10800000"/>
                <a:gd name="adj2" fmla="val 21153154"/>
                <a:gd name="adj3" fmla="val 148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4" name="Group 13">
            <a:extLst>
              <a:ext uri="{FF2B5EF4-FFF2-40B4-BE49-F238E27FC236}">
                <a16:creationId xmlns:a16="http://schemas.microsoft.com/office/drawing/2014/main" id="{880C848E-45A3-4AE0-8CC7-51C683BEBC39}"/>
              </a:ext>
            </a:extLst>
          </p:cNvPr>
          <p:cNvGrpSpPr/>
          <p:nvPr/>
        </p:nvGrpSpPr>
        <p:grpSpPr>
          <a:xfrm>
            <a:off x="8176551" y="2358886"/>
            <a:ext cx="1881809" cy="1881809"/>
            <a:chOff x="874643" y="2504661"/>
            <a:chExt cx="1881809" cy="1881809"/>
          </a:xfrm>
        </p:grpSpPr>
        <p:sp>
          <p:nvSpPr>
            <p:cNvPr id="15" name="Rectangle: Rounded Corners 14">
              <a:extLst>
                <a:ext uri="{FF2B5EF4-FFF2-40B4-BE49-F238E27FC236}">
                  <a16:creationId xmlns:a16="http://schemas.microsoft.com/office/drawing/2014/main" id="{095D83E8-2E64-431B-8EBC-A03A943A5D8E}"/>
                </a:ext>
              </a:extLst>
            </p:cNvPr>
            <p:cNvSpPr/>
            <p:nvPr/>
          </p:nvSpPr>
          <p:spPr>
            <a:xfrm>
              <a:off x="874643" y="2504661"/>
              <a:ext cx="1881809" cy="1881809"/>
            </a:xfrm>
            <a:prstGeom prst="roundRect">
              <a:avLst>
                <a:gd name="adj" fmla="val 3991"/>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AB4424B-214A-4867-BD71-320A9D5C911E}"/>
                </a:ext>
              </a:extLst>
            </p:cNvPr>
            <p:cNvSpPr/>
            <p:nvPr/>
          </p:nvSpPr>
          <p:spPr>
            <a:xfrm>
              <a:off x="97403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9A1619A-0C87-4A88-9ED8-08EC6D446BA4}"/>
                </a:ext>
              </a:extLst>
            </p:cNvPr>
            <p:cNvSpPr/>
            <p:nvPr/>
          </p:nvSpPr>
          <p:spPr>
            <a:xfrm>
              <a:off x="2259495" y="2994991"/>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196CA794-AD34-434A-AD76-C7BC33A4C3D9}"/>
                </a:ext>
              </a:extLst>
            </p:cNvPr>
            <p:cNvSpPr/>
            <p:nvPr/>
          </p:nvSpPr>
          <p:spPr>
            <a:xfrm flipV="1">
              <a:off x="1255643" y="3210340"/>
              <a:ext cx="1229138" cy="695740"/>
            </a:xfrm>
            <a:prstGeom prst="blockArc">
              <a:avLst>
                <a:gd name="adj1" fmla="val 10800000"/>
                <a:gd name="adj2" fmla="val 21153154"/>
                <a:gd name="adj3" fmla="val 148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6" name="TextBox 25">
            <a:extLst>
              <a:ext uri="{FF2B5EF4-FFF2-40B4-BE49-F238E27FC236}">
                <a16:creationId xmlns:a16="http://schemas.microsoft.com/office/drawing/2014/main" id="{F4DCE258-53D4-4FA7-AC69-A730B2F75FB0}"/>
              </a:ext>
            </a:extLst>
          </p:cNvPr>
          <p:cNvSpPr txBox="1"/>
          <p:nvPr/>
        </p:nvSpPr>
        <p:spPr>
          <a:xfrm>
            <a:off x="1870245" y="4337225"/>
            <a:ext cx="2143472" cy="646331"/>
          </a:xfrm>
          <a:prstGeom prst="rect">
            <a:avLst/>
          </a:prstGeom>
          <a:noFill/>
        </p:spPr>
        <p:txBody>
          <a:bodyPr wrap="square" rtlCol="0">
            <a:spAutoFit/>
          </a:bodyPr>
          <a:lstStyle/>
          <a:p>
            <a:r>
              <a:rPr lang="en-US" dirty="0">
                <a:solidFill>
                  <a:schemeClr val="bg1"/>
                </a:solidFill>
              </a:rPr>
              <a:t>Rohith Kumar Jayana</a:t>
            </a:r>
            <a:br>
              <a:rPr lang="en-US" dirty="0">
                <a:solidFill>
                  <a:schemeClr val="bg1"/>
                </a:solidFill>
              </a:rPr>
            </a:br>
            <a:r>
              <a:rPr lang="en-US" dirty="0">
                <a:solidFill>
                  <a:schemeClr val="bg1"/>
                </a:solidFill>
              </a:rPr>
              <a:t>    (IndServ21a047)</a:t>
            </a:r>
          </a:p>
        </p:txBody>
      </p:sp>
      <p:sp>
        <p:nvSpPr>
          <p:cNvPr id="27" name="TextBox 26">
            <a:extLst>
              <a:ext uri="{FF2B5EF4-FFF2-40B4-BE49-F238E27FC236}">
                <a16:creationId xmlns:a16="http://schemas.microsoft.com/office/drawing/2014/main" id="{C18AAAD4-DD12-4C2B-8CE5-70D379B8F1A9}"/>
              </a:ext>
            </a:extLst>
          </p:cNvPr>
          <p:cNvSpPr txBox="1"/>
          <p:nvPr/>
        </p:nvSpPr>
        <p:spPr>
          <a:xfrm>
            <a:off x="4517669" y="4361694"/>
            <a:ext cx="3024098" cy="646331"/>
          </a:xfrm>
          <a:prstGeom prst="rect">
            <a:avLst/>
          </a:prstGeom>
          <a:noFill/>
        </p:spPr>
        <p:txBody>
          <a:bodyPr wrap="none" rtlCol="0">
            <a:spAutoFit/>
          </a:bodyPr>
          <a:lstStyle/>
          <a:p>
            <a:r>
              <a:rPr lang="en-US" dirty="0">
                <a:solidFill>
                  <a:schemeClr val="bg1"/>
                </a:solidFill>
              </a:rPr>
              <a:t>Atmuri Venkata Sai Raghunath</a:t>
            </a:r>
            <a:br>
              <a:rPr lang="en-US" dirty="0">
                <a:solidFill>
                  <a:schemeClr val="bg1"/>
                </a:solidFill>
              </a:rPr>
            </a:br>
            <a:r>
              <a:rPr lang="en-US" dirty="0">
                <a:solidFill>
                  <a:schemeClr val="bg1"/>
                </a:solidFill>
              </a:rPr>
              <a:t>             (IndServ21a046)</a:t>
            </a:r>
          </a:p>
        </p:txBody>
      </p:sp>
      <p:sp>
        <p:nvSpPr>
          <p:cNvPr id="28" name="TextBox 27">
            <a:extLst>
              <a:ext uri="{FF2B5EF4-FFF2-40B4-BE49-F238E27FC236}">
                <a16:creationId xmlns:a16="http://schemas.microsoft.com/office/drawing/2014/main" id="{089882F6-138A-4C89-A9FF-B3C77B06D79C}"/>
              </a:ext>
            </a:extLst>
          </p:cNvPr>
          <p:cNvSpPr txBox="1"/>
          <p:nvPr/>
        </p:nvSpPr>
        <p:spPr>
          <a:xfrm>
            <a:off x="7912894" y="4359173"/>
            <a:ext cx="2409121" cy="646331"/>
          </a:xfrm>
          <a:prstGeom prst="rect">
            <a:avLst/>
          </a:prstGeom>
          <a:noFill/>
        </p:spPr>
        <p:txBody>
          <a:bodyPr wrap="none" rtlCol="0">
            <a:spAutoFit/>
          </a:bodyPr>
          <a:lstStyle/>
          <a:p>
            <a:r>
              <a:rPr lang="en-US" dirty="0">
                <a:solidFill>
                  <a:schemeClr val="bg1"/>
                </a:solidFill>
              </a:rPr>
              <a:t>Giri Ratna Sai Gummadi</a:t>
            </a:r>
            <a:br>
              <a:rPr lang="en-US" dirty="0">
                <a:solidFill>
                  <a:schemeClr val="bg1"/>
                </a:solidFill>
              </a:rPr>
            </a:br>
            <a:r>
              <a:rPr lang="en-US" dirty="0">
                <a:solidFill>
                  <a:schemeClr val="bg1"/>
                </a:solidFill>
              </a:rPr>
              <a:t>       (IndServ21a048)</a:t>
            </a:r>
          </a:p>
        </p:txBody>
      </p:sp>
      <p:sp>
        <p:nvSpPr>
          <p:cNvPr id="31" name="TextBox 30">
            <a:extLst>
              <a:ext uri="{FF2B5EF4-FFF2-40B4-BE49-F238E27FC236}">
                <a16:creationId xmlns:a16="http://schemas.microsoft.com/office/drawing/2014/main" id="{8CB447FB-40F3-4CEB-ACE9-69AAA146E86A}"/>
              </a:ext>
            </a:extLst>
          </p:cNvPr>
          <p:cNvSpPr txBox="1"/>
          <p:nvPr/>
        </p:nvSpPr>
        <p:spPr>
          <a:xfrm>
            <a:off x="5005220" y="5711687"/>
            <a:ext cx="2181559" cy="400110"/>
          </a:xfrm>
          <a:prstGeom prst="rect">
            <a:avLst/>
          </a:prstGeom>
          <a:noFill/>
          <a:ln>
            <a:solidFill>
              <a:schemeClr val="bg1"/>
            </a:solidFill>
          </a:ln>
        </p:spPr>
        <p:txBody>
          <a:bodyPr wrap="none" rtlCol="0">
            <a:spAutoFit/>
          </a:bodyPr>
          <a:lstStyle/>
          <a:p>
            <a:pPr algn="ctr"/>
            <a:r>
              <a:rPr lang="en-US" sz="2000" dirty="0">
                <a:solidFill>
                  <a:schemeClr val="bg1"/>
                </a:solidFill>
              </a:rPr>
              <a:t>MANAGE PROFILES</a:t>
            </a:r>
          </a:p>
        </p:txBody>
      </p:sp>
    </p:spTree>
    <p:extLst>
      <p:ext uri="{BB962C8B-B14F-4D97-AF65-F5344CB8AC3E}">
        <p14:creationId xmlns:p14="http://schemas.microsoft.com/office/powerpoint/2010/main" val="15497821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42"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P spid="28" grpId="0"/>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3606362-A96E-472A-B0F9-4129AF7BDD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outerShdw dist="50800" dir="5400000" sx="1000" sy="1000" algn="ctr" rotWithShape="0">
              <a:srgbClr val="000000"/>
            </a:outerShdw>
          </a:effectLst>
        </p:spPr>
      </p:pic>
      <p:grpSp>
        <p:nvGrpSpPr>
          <p:cNvPr id="34" name="Group 33">
            <a:extLst>
              <a:ext uri="{FF2B5EF4-FFF2-40B4-BE49-F238E27FC236}">
                <a16:creationId xmlns:a16="http://schemas.microsoft.com/office/drawing/2014/main" id="{EE2B4713-71EE-47C6-A5D1-D630882F4003}"/>
              </a:ext>
            </a:extLst>
          </p:cNvPr>
          <p:cNvGrpSpPr/>
          <p:nvPr/>
        </p:nvGrpSpPr>
        <p:grpSpPr>
          <a:xfrm>
            <a:off x="333426" y="410818"/>
            <a:ext cx="6319573" cy="553998"/>
            <a:chOff x="333426" y="410818"/>
            <a:chExt cx="6319573" cy="553998"/>
          </a:xfrm>
        </p:grpSpPr>
        <p:sp>
          <p:nvSpPr>
            <p:cNvPr id="17" name="TextBox 16">
              <a:extLst>
                <a:ext uri="{FF2B5EF4-FFF2-40B4-BE49-F238E27FC236}">
                  <a16:creationId xmlns:a16="http://schemas.microsoft.com/office/drawing/2014/main" id="{A3FEDD30-EAE5-4AD2-AA76-4B4CBC2FE426}"/>
                </a:ext>
              </a:extLst>
            </p:cNvPr>
            <p:cNvSpPr txBox="1"/>
            <p:nvPr/>
          </p:nvSpPr>
          <p:spPr>
            <a:xfrm>
              <a:off x="333426" y="410818"/>
              <a:ext cx="1613968" cy="553998"/>
            </a:xfrm>
            <a:prstGeom prst="rect">
              <a:avLst/>
            </a:prstGeom>
            <a:noFill/>
          </p:spPr>
          <p:txBody>
            <a:bodyPr wrap="none" rtlCol="0">
              <a:spAutoFit/>
            </a:bodyPr>
            <a:lstStyle/>
            <a:p>
              <a:pPr algn="ctr"/>
              <a:r>
                <a:rPr lang="en-US" sz="3000" dirty="0">
                  <a:solidFill>
                    <a:srgbClr val="FF0000"/>
                  </a:solidFill>
                  <a:latin typeface="Bebas Neue" panose="020B0606020202050201" pitchFamily="34" charset="0"/>
                </a:rPr>
                <a:t>GROUP</a:t>
              </a:r>
              <a:r>
                <a:rPr lang="en-US" sz="3000" dirty="0">
                  <a:solidFill>
                    <a:srgbClr val="C00000"/>
                  </a:solidFill>
                  <a:latin typeface="Bebas Neue" panose="020B0606020202050201" pitchFamily="34" charset="0"/>
                </a:rPr>
                <a:t> </a:t>
              </a:r>
              <a:r>
                <a:rPr lang="en-US" sz="3000" dirty="0">
                  <a:solidFill>
                    <a:srgbClr val="FF0000"/>
                  </a:solidFill>
                  <a:latin typeface="Bebas Neue" panose="020B0606020202050201" pitchFamily="34" charset="0"/>
                </a:rPr>
                <a:t>9</a:t>
              </a:r>
            </a:p>
          </p:txBody>
        </p:sp>
        <p:sp>
          <p:nvSpPr>
            <p:cNvPr id="18" name="TextBox 17">
              <a:extLst>
                <a:ext uri="{FF2B5EF4-FFF2-40B4-BE49-F238E27FC236}">
                  <a16:creationId xmlns:a16="http://schemas.microsoft.com/office/drawing/2014/main" id="{7F85A0E9-ED5E-48DC-8F70-400B7922240B}"/>
                </a:ext>
              </a:extLst>
            </p:cNvPr>
            <p:cNvSpPr txBox="1"/>
            <p:nvPr/>
          </p:nvSpPr>
          <p:spPr>
            <a:xfrm>
              <a:off x="2082030" y="410818"/>
              <a:ext cx="846707" cy="553998"/>
            </a:xfrm>
            <a:prstGeom prst="rect">
              <a:avLst/>
            </a:prstGeom>
            <a:noFill/>
          </p:spPr>
          <p:txBody>
            <a:bodyPr wrap="none" rtlCol="0">
              <a:spAutoFit/>
            </a:bodyPr>
            <a:lstStyle/>
            <a:p>
              <a:pPr algn="ctr"/>
              <a:r>
                <a:rPr lang="en-US" sz="3000" dirty="0">
                  <a:solidFill>
                    <a:schemeClr val="bg1"/>
                  </a:solidFill>
                  <a:latin typeface="Bebas Neue" panose="020B0606020202050201" pitchFamily="34" charset="0"/>
                </a:rPr>
                <a:t>HOME</a:t>
              </a:r>
            </a:p>
          </p:txBody>
        </p:sp>
        <p:sp>
          <p:nvSpPr>
            <p:cNvPr id="19" name="TextBox 18">
              <a:extLst>
                <a:ext uri="{FF2B5EF4-FFF2-40B4-BE49-F238E27FC236}">
                  <a16:creationId xmlns:a16="http://schemas.microsoft.com/office/drawing/2014/main" id="{F204C439-3E94-4BB4-8866-7095EA188B68}"/>
                </a:ext>
              </a:extLst>
            </p:cNvPr>
            <p:cNvSpPr txBox="1"/>
            <p:nvPr/>
          </p:nvSpPr>
          <p:spPr>
            <a:xfrm>
              <a:off x="3289108" y="503151"/>
              <a:ext cx="1190903" cy="369332"/>
            </a:xfrm>
            <a:prstGeom prst="rect">
              <a:avLst/>
            </a:prstGeom>
            <a:noFill/>
          </p:spPr>
          <p:txBody>
            <a:bodyPr wrap="none" rtlCol="0">
              <a:spAutoFit/>
            </a:bodyPr>
            <a:lstStyle/>
            <a:p>
              <a:r>
                <a:rPr lang="en-US" dirty="0">
                  <a:solidFill>
                    <a:schemeClr val="bg1"/>
                  </a:solidFill>
                </a:rPr>
                <a:t>TV SHOWS</a:t>
              </a:r>
            </a:p>
          </p:txBody>
        </p:sp>
        <p:sp>
          <p:nvSpPr>
            <p:cNvPr id="20" name="TextBox 19">
              <a:extLst>
                <a:ext uri="{FF2B5EF4-FFF2-40B4-BE49-F238E27FC236}">
                  <a16:creationId xmlns:a16="http://schemas.microsoft.com/office/drawing/2014/main" id="{4DCEC81C-1EB8-4A10-81DF-F44F0686610F}"/>
                </a:ext>
              </a:extLst>
            </p:cNvPr>
            <p:cNvSpPr txBox="1"/>
            <p:nvPr/>
          </p:nvSpPr>
          <p:spPr>
            <a:xfrm>
              <a:off x="4694278" y="503151"/>
              <a:ext cx="936218" cy="369332"/>
            </a:xfrm>
            <a:prstGeom prst="rect">
              <a:avLst/>
            </a:prstGeom>
            <a:noFill/>
          </p:spPr>
          <p:txBody>
            <a:bodyPr wrap="none" rtlCol="0">
              <a:spAutoFit/>
            </a:bodyPr>
            <a:lstStyle/>
            <a:p>
              <a:r>
                <a:rPr lang="en-US" dirty="0">
                  <a:solidFill>
                    <a:schemeClr val="bg1"/>
                  </a:solidFill>
                </a:rPr>
                <a:t>MOVIES</a:t>
              </a:r>
            </a:p>
          </p:txBody>
        </p:sp>
        <p:sp>
          <p:nvSpPr>
            <p:cNvPr id="21" name="TextBox 20">
              <a:extLst>
                <a:ext uri="{FF2B5EF4-FFF2-40B4-BE49-F238E27FC236}">
                  <a16:creationId xmlns:a16="http://schemas.microsoft.com/office/drawing/2014/main" id="{4609C304-CCD0-4C81-A6E9-90C7CBC91CF9}"/>
                </a:ext>
              </a:extLst>
            </p:cNvPr>
            <p:cNvSpPr txBox="1"/>
            <p:nvPr/>
          </p:nvSpPr>
          <p:spPr>
            <a:xfrm>
              <a:off x="5844764" y="503151"/>
              <a:ext cx="808235" cy="369332"/>
            </a:xfrm>
            <a:prstGeom prst="rect">
              <a:avLst/>
            </a:prstGeom>
            <a:noFill/>
          </p:spPr>
          <p:txBody>
            <a:bodyPr wrap="none" rtlCol="0">
              <a:spAutoFit/>
            </a:bodyPr>
            <a:lstStyle/>
            <a:p>
              <a:r>
                <a:rPr lang="en-US" dirty="0">
                  <a:solidFill>
                    <a:schemeClr val="bg1"/>
                  </a:solidFill>
                </a:rPr>
                <a:t>MY LIST</a:t>
              </a:r>
            </a:p>
          </p:txBody>
        </p:sp>
      </p:grpSp>
      <p:sp>
        <p:nvSpPr>
          <p:cNvPr id="23" name="TextBox 22">
            <a:extLst>
              <a:ext uri="{FF2B5EF4-FFF2-40B4-BE49-F238E27FC236}">
                <a16:creationId xmlns:a16="http://schemas.microsoft.com/office/drawing/2014/main" id="{E024D187-21D5-4CEA-B5D3-04505BD3FE0C}"/>
              </a:ext>
            </a:extLst>
          </p:cNvPr>
          <p:cNvSpPr txBox="1"/>
          <p:nvPr/>
        </p:nvSpPr>
        <p:spPr>
          <a:xfrm>
            <a:off x="402237" y="1578426"/>
            <a:ext cx="8584081" cy="861774"/>
          </a:xfrm>
          <a:prstGeom prst="rect">
            <a:avLst/>
          </a:prstGeom>
          <a:noFill/>
        </p:spPr>
        <p:txBody>
          <a:bodyPr wrap="none" rtlCol="0">
            <a:spAutoFit/>
          </a:bodyPr>
          <a:lstStyle/>
          <a:p>
            <a:r>
              <a:rPr lang="en-US" sz="5000" dirty="0">
                <a:solidFill>
                  <a:schemeClr val="bg1"/>
                </a:solidFill>
                <a:latin typeface="Baseone" pitchFamily="50" charset="0"/>
              </a:rPr>
              <a:t>Movie Recommendation System</a:t>
            </a:r>
          </a:p>
        </p:txBody>
      </p:sp>
      <p:sp>
        <p:nvSpPr>
          <p:cNvPr id="27" name="TextBox 26">
            <a:extLst>
              <a:ext uri="{FF2B5EF4-FFF2-40B4-BE49-F238E27FC236}">
                <a16:creationId xmlns:a16="http://schemas.microsoft.com/office/drawing/2014/main" id="{5EAA2090-8458-4331-AA84-E419DA78EB6F}"/>
              </a:ext>
            </a:extLst>
          </p:cNvPr>
          <p:cNvSpPr txBox="1"/>
          <p:nvPr/>
        </p:nvSpPr>
        <p:spPr>
          <a:xfrm>
            <a:off x="520688" y="2592145"/>
            <a:ext cx="55368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This content based recommendation system recommends movies similar to movie user searches and analyses sentiments on reviews given to the movie.</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missing is filled by using TMDB api and web scraping.</a:t>
            </a:r>
          </a:p>
        </p:txBody>
      </p:sp>
      <p:grpSp>
        <p:nvGrpSpPr>
          <p:cNvPr id="35" name="Group 34">
            <a:extLst>
              <a:ext uri="{FF2B5EF4-FFF2-40B4-BE49-F238E27FC236}">
                <a16:creationId xmlns:a16="http://schemas.microsoft.com/office/drawing/2014/main" id="{22333F81-DEFB-4AC2-89CC-91896C04B2A4}"/>
              </a:ext>
            </a:extLst>
          </p:cNvPr>
          <p:cNvGrpSpPr/>
          <p:nvPr/>
        </p:nvGrpSpPr>
        <p:grpSpPr>
          <a:xfrm>
            <a:off x="662609" y="5115339"/>
            <a:ext cx="1419421" cy="450574"/>
            <a:chOff x="662609" y="5115339"/>
            <a:chExt cx="1419421" cy="450574"/>
          </a:xfrm>
        </p:grpSpPr>
        <p:sp>
          <p:nvSpPr>
            <p:cNvPr id="28" name="Rectangle: Rounded Corners 27">
              <a:extLst>
                <a:ext uri="{FF2B5EF4-FFF2-40B4-BE49-F238E27FC236}">
                  <a16:creationId xmlns:a16="http://schemas.microsoft.com/office/drawing/2014/main" id="{BC6F0B9C-82CA-42FF-9116-8C1834FD5040}"/>
                </a:ext>
              </a:extLst>
            </p:cNvPr>
            <p:cNvSpPr/>
            <p:nvPr/>
          </p:nvSpPr>
          <p:spPr>
            <a:xfrm>
              <a:off x="662609" y="5115339"/>
              <a:ext cx="1419421" cy="45057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          PLAY</a:t>
              </a:r>
            </a:p>
          </p:txBody>
        </p:sp>
        <p:sp>
          <p:nvSpPr>
            <p:cNvPr id="30" name="Isosceles Triangle 29">
              <a:extLst>
                <a:ext uri="{FF2B5EF4-FFF2-40B4-BE49-F238E27FC236}">
                  <a16:creationId xmlns:a16="http://schemas.microsoft.com/office/drawing/2014/main" id="{7C15C398-E144-4151-A5D1-9F167F5A7121}"/>
                </a:ext>
              </a:extLst>
            </p:cNvPr>
            <p:cNvSpPr/>
            <p:nvPr/>
          </p:nvSpPr>
          <p:spPr>
            <a:xfrm rot="5400000">
              <a:off x="905678" y="5194605"/>
              <a:ext cx="287001" cy="24741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8FFE9672-0FE7-48A0-B576-92DDD42EF09C}"/>
              </a:ext>
            </a:extLst>
          </p:cNvPr>
          <p:cNvGrpSpPr/>
          <p:nvPr/>
        </p:nvGrpSpPr>
        <p:grpSpPr>
          <a:xfrm>
            <a:off x="2219026" y="5115339"/>
            <a:ext cx="2352974" cy="450574"/>
            <a:chOff x="2219026" y="5115339"/>
            <a:chExt cx="2352974" cy="450574"/>
          </a:xfrm>
        </p:grpSpPr>
        <p:sp>
          <p:nvSpPr>
            <p:cNvPr id="32" name="Rectangle: Rounded Corners 31">
              <a:extLst>
                <a:ext uri="{FF2B5EF4-FFF2-40B4-BE49-F238E27FC236}">
                  <a16:creationId xmlns:a16="http://schemas.microsoft.com/office/drawing/2014/main" id="{C90C7FF0-50E0-42E0-985C-D0AE74F5A650}"/>
                </a:ext>
              </a:extLst>
            </p:cNvPr>
            <p:cNvSpPr/>
            <p:nvPr/>
          </p:nvSpPr>
          <p:spPr>
            <a:xfrm>
              <a:off x="2219026" y="5115339"/>
              <a:ext cx="2352974" cy="450574"/>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i        MORE INFO</a:t>
              </a:r>
            </a:p>
          </p:txBody>
        </p:sp>
        <p:sp>
          <p:nvSpPr>
            <p:cNvPr id="33" name="Circle: Hollow 32">
              <a:extLst>
                <a:ext uri="{FF2B5EF4-FFF2-40B4-BE49-F238E27FC236}">
                  <a16:creationId xmlns:a16="http://schemas.microsoft.com/office/drawing/2014/main" id="{307C59FD-9108-42C5-AC8F-999D604302B1}"/>
                </a:ext>
              </a:extLst>
            </p:cNvPr>
            <p:cNvSpPr/>
            <p:nvPr/>
          </p:nvSpPr>
          <p:spPr>
            <a:xfrm>
              <a:off x="2489058" y="5174812"/>
              <a:ext cx="354972" cy="354972"/>
            </a:xfrm>
            <a:prstGeom prst="donut">
              <a:avLst>
                <a:gd name="adj" fmla="val 9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139286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9844" y="755950"/>
            <a:ext cx="12192000" cy="5520702"/>
          </a:xfrm>
          <a:prstGeom prst="rect">
            <a:avLst/>
          </a:prstGeom>
          <a:ln w="12700">
            <a:miter lim="400000"/>
          </a:ln>
        </p:spPr>
      </p:pic>
      <p:sp>
        <p:nvSpPr>
          <p:cNvPr id="120" name="Rectangle"/>
          <p:cNvSpPr/>
          <p:nvPr/>
        </p:nvSpPr>
        <p:spPr>
          <a:xfrm>
            <a:off x="0" y="768263"/>
            <a:ext cx="7010400" cy="6089737"/>
          </a:xfrm>
          <a:prstGeom prst="rect">
            <a:avLst/>
          </a:prstGeom>
          <a:gradFill>
            <a:gsLst>
              <a:gs pos="0">
                <a:srgbClr val="000000">
                  <a:alpha val="77087"/>
                </a:srgbClr>
              </a:gs>
              <a:gs pos="100000">
                <a:srgbClr val="434343">
                  <a:alpha val="77087"/>
                </a:srgbClr>
              </a:gs>
            </a:gsLst>
          </a:gradFill>
          <a:ln w="12700">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21" name="Rectangle"/>
          <p:cNvSpPr/>
          <p:nvPr/>
        </p:nvSpPr>
        <p:spPr>
          <a:xfrm>
            <a:off x="-19844" y="-62794"/>
            <a:ext cx="12231688" cy="831057"/>
          </a:xfrm>
          <a:prstGeom prst="rect">
            <a:avLst/>
          </a:prstGeom>
          <a:solidFill>
            <a:srgbClr val="000000"/>
          </a:solidFill>
          <a:ln w="12700">
            <a:miter lim="400000"/>
          </a:ln>
        </p:spPr>
        <p:txBody>
          <a:bodyPr lIns="35719" tIns="35719" rIns="35719" bIns="35719"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p:txBody>
      </p:sp>
      <p:sp>
        <p:nvSpPr>
          <p:cNvPr id="123" name="Rectangle"/>
          <p:cNvSpPr/>
          <p:nvPr/>
        </p:nvSpPr>
        <p:spPr>
          <a:xfrm>
            <a:off x="-19844" y="6290468"/>
            <a:ext cx="12231688" cy="635001"/>
          </a:xfrm>
          <a:prstGeom prst="rect">
            <a:avLst/>
          </a:prstGeom>
          <a:solidFill>
            <a:srgbClr val="000000"/>
          </a:solidFill>
          <a:ln w="12700">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24"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r>
              <a:rPr sz="1600" b="1" kern="0" dirty="0">
                <a:solidFill>
                  <a:srgbClr val="FFFFFF"/>
                </a:solidFill>
                <a:latin typeface="Helvetica Neue"/>
                <a:sym typeface="Helvetica Neue"/>
              </a:rPr>
              <a:t>OVERVIEW          </a:t>
            </a:r>
            <a:r>
              <a:rPr lang="en-IN" sz="1600" b="1" u="sng" kern="0" dirty="0">
                <a:solidFill>
                  <a:srgbClr val="FFFFFF"/>
                </a:solidFill>
                <a:latin typeface="Helvetica Neue"/>
                <a:sym typeface="Helvetica Neue"/>
              </a:rPr>
              <a:t>RESOURCES</a:t>
            </a:r>
            <a:r>
              <a:rPr sz="1600" b="1" kern="0" dirty="0">
                <a:solidFill>
                  <a:srgbClr val="FFFFFF"/>
                </a:solidFill>
                <a:latin typeface="Helvetica Neue"/>
                <a:sym typeface="Helvetica Neue"/>
              </a:rPr>
              <a:t>         </a:t>
            </a:r>
            <a:r>
              <a:rPr lang="en-IN"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WEBAPP</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ARCHITECTURE</a:t>
            </a:r>
            <a:r>
              <a:rPr sz="1600" b="1" kern="0" dirty="0">
                <a:solidFill>
                  <a:srgbClr val="FFFFFF"/>
                </a:solidFill>
                <a:latin typeface="Helvetica Neue"/>
                <a:sym typeface="Helvetica Neue"/>
              </a:rPr>
              <a:t>  </a:t>
            </a:r>
          </a:p>
        </p:txBody>
      </p:sp>
      <p:sp>
        <p:nvSpPr>
          <p:cNvPr id="127" name="Thumbs Up"/>
          <p:cNvSpPr/>
          <p:nvPr/>
        </p:nvSpPr>
        <p:spPr>
          <a:xfrm flipH="1">
            <a:off x="5810764" y="5930607"/>
            <a:ext cx="156386" cy="171443"/>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ln w="38100">
            <a:solidFill>
              <a:srgbClr val="FFFFFF"/>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28" name="Circle"/>
          <p:cNvSpPr/>
          <p:nvPr/>
        </p:nvSpPr>
        <p:spPr>
          <a:xfrm>
            <a:off x="5704385" y="5852263"/>
            <a:ext cx="369144" cy="369144"/>
          </a:xfrm>
          <a:prstGeom prst="ellipse">
            <a:avLst/>
          </a:prstGeom>
          <a:ln w="38100">
            <a:solidFill>
              <a:srgbClr val="FFFFFF"/>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29" name="Thumbs Up"/>
          <p:cNvSpPr/>
          <p:nvPr/>
        </p:nvSpPr>
        <p:spPr>
          <a:xfrm rot="10800000" flipH="1">
            <a:off x="6361300" y="5952339"/>
            <a:ext cx="156386" cy="171443"/>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ln w="38100">
            <a:solidFill>
              <a:srgbClr val="FFFFFF"/>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30" name="Circle"/>
          <p:cNvSpPr/>
          <p:nvPr/>
        </p:nvSpPr>
        <p:spPr>
          <a:xfrm>
            <a:off x="6254920" y="5852263"/>
            <a:ext cx="369144" cy="369144"/>
          </a:xfrm>
          <a:prstGeom prst="ellipse">
            <a:avLst/>
          </a:prstGeom>
          <a:ln w="38100">
            <a:solidFill>
              <a:srgbClr val="FFFFFF"/>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31" name="Staring:…"/>
          <p:cNvSpPr txBox="1"/>
          <p:nvPr/>
        </p:nvSpPr>
        <p:spPr>
          <a:xfrm>
            <a:off x="409435" y="5027006"/>
            <a:ext cx="2541583"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hangingPunct="0">
              <a:defRPr sz="2400">
                <a:solidFill>
                  <a:srgbClr val="A9A9A9"/>
                </a:solidFill>
              </a:defRPr>
            </a:pPr>
            <a:endParaRPr sz="1200" b="1" kern="0" dirty="0">
              <a:solidFill>
                <a:srgbClr val="A9A9A9"/>
              </a:solidFill>
              <a:latin typeface="Helvetica Neue"/>
              <a:sym typeface="Helvetica Neue"/>
            </a:endParaRPr>
          </a:p>
        </p:txBody>
      </p:sp>
      <p:sp>
        <p:nvSpPr>
          <p:cNvPr id="132" name="Add show description here."/>
          <p:cNvSpPr txBox="1"/>
          <p:nvPr/>
        </p:nvSpPr>
        <p:spPr>
          <a:xfrm>
            <a:off x="409435" y="1943503"/>
            <a:ext cx="6516882" cy="3673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400">
                <a:solidFill>
                  <a:srgbClr val="A9A9A9"/>
                </a:solidFill>
              </a:defRPr>
            </a:lvl1pPr>
          </a:lstStyle>
          <a:p>
            <a:pPr marL="285750" indent="-285750" defTabSz="410766" hangingPunct="0">
              <a:buFont typeface="Arial" panose="020B0604020202020204" pitchFamily="34" charset="0"/>
              <a:buChar char="•"/>
            </a:pPr>
            <a:r>
              <a:rPr lang="en-IN" sz="1800" b="1" kern="0" dirty="0">
                <a:solidFill>
                  <a:schemeClr val="tx1"/>
                </a:solidFill>
                <a:latin typeface="Helvetica Neue"/>
                <a:sym typeface="Helvetica Neue"/>
              </a:rPr>
              <a:t>The movie recommendation system shows similar type of movies based on search results and displays them.</a:t>
            </a:r>
            <a:br>
              <a:rPr lang="en-IN" sz="1800" b="1" kern="0" dirty="0">
                <a:solidFill>
                  <a:schemeClr val="tx1"/>
                </a:solidFill>
                <a:latin typeface="Helvetica Neue"/>
                <a:sym typeface="Helvetica Neue"/>
              </a:rPr>
            </a:br>
            <a:endParaRPr lang="en-IN" sz="1800" b="1" kern="0" dirty="0">
              <a:solidFill>
                <a:schemeClr val="tx1"/>
              </a:solidFill>
              <a:latin typeface="Helvetica Neue"/>
              <a:sym typeface="Helvetica Neue"/>
            </a:endParaRPr>
          </a:p>
          <a:p>
            <a:pPr marL="285750" indent="-285750" defTabSz="410766" hangingPunct="0">
              <a:buFont typeface="Arial" panose="020B0604020202020204" pitchFamily="34" charset="0"/>
              <a:buChar char="•"/>
            </a:pPr>
            <a:r>
              <a:rPr lang="en-IN" sz="1800" b="1" kern="0" dirty="0">
                <a:solidFill>
                  <a:schemeClr val="tx1"/>
                </a:solidFill>
                <a:latin typeface="Helvetica Neue"/>
                <a:sym typeface="Helvetica Neue"/>
              </a:rPr>
              <a:t>It also analyses reviews given to the movie into good or bad reviews.</a:t>
            </a:r>
            <a:br>
              <a:rPr lang="en-IN" sz="1800" b="1" kern="0" dirty="0">
                <a:solidFill>
                  <a:schemeClr val="tx1"/>
                </a:solidFill>
                <a:latin typeface="Helvetica Neue"/>
                <a:sym typeface="Helvetica Neue"/>
              </a:rPr>
            </a:br>
            <a:endParaRPr lang="en-IN" sz="1800" b="1" kern="0" dirty="0">
              <a:solidFill>
                <a:schemeClr val="tx1"/>
              </a:solidFill>
              <a:latin typeface="Helvetica Neue"/>
              <a:sym typeface="Helvetica Neue"/>
            </a:endParaRPr>
          </a:p>
          <a:p>
            <a:pPr marL="285750" indent="-285750" defTabSz="410766" hangingPunct="0">
              <a:buFont typeface="Arial" panose="020B0604020202020204" pitchFamily="34" charset="0"/>
              <a:buChar char="•"/>
            </a:pPr>
            <a:r>
              <a:rPr lang="en-IN" sz="1800" b="1" kern="0" dirty="0">
                <a:solidFill>
                  <a:schemeClr val="tx1"/>
                </a:solidFill>
                <a:latin typeface="Helvetica Neue"/>
                <a:sym typeface="Helvetica Neue"/>
              </a:rPr>
              <a:t>It also has video embed to play trailer of selected movie.</a:t>
            </a:r>
            <a:br>
              <a:rPr lang="en-IN" sz="1800" b="1" kern="0" dirty="0">
                <a:solidFill>
                  <a:schemeClr val="tx1"/>
                </a:solidFill>
                <a:latin typeface="Helvetica Neue"/>
                <a:sym typeface="Helvetica Neue"/>
              </a:rPr>
            </a:br>
            <a:endParaRPr lang="en-IN" sz="1800" b="1" kern="0" dirty="0">
              <a:solidFill>
                <a:schemeClr val="tx1"/>
              </a:solidFill>
              <a:latin typeface="Helvetica Neue"/>
              <a:sym typeface="Helvetica Neue"/>
            </a:endParaRPr>
          </a:p>
          <a:p>
            <a:pPr marL="285750" indent="-285750" defTabSz="410766" hangingPunct="0">
              <a:buFont typeface="Arial" panose="020B0604020202020204" pitchFamily="34" charset="0"/>
              <a:buChar char="•"/>
            </a:pPr>
            <a:r>
              <a:rPr lang="en-IN" sz="1800" b="1" kern="0" dirty="0">
                <a:solidFill>
                  <a:schemeClr val="tx1"/>
                </a:solidFill>
                <a:latin typeface="Helvetica Neue"/>
                <a:sym typeface="Helvetica Neue"/>
              </a:rPr>
              <a:t>It also displays top cast of a particular movie and also shows movie name suggestions while searching.</a:t>
            </a:r>
            <a:br>
              <a:rPr lang="en-IN" sz="1800" b="1" kern="0" dirty="0">
                <a:solidFill>
                  <a:schemeClr val="tx1"/>
                </a:solidFill>
                <a:latin typeface="Helvetica Neue"/>
                <a:sym typeface="Helvetica Neue"/>
              </a:rPr>
            </a:br>
            <a:endParaRPr lang="en-IN" sz="1800" b="1" kern="0" dirty="0">
              <a:solidFill>
                <a:schemeClr val="tx1"/>
              </a:solidFill>
              <a:latin typeface="Helvetica Neue"/>
              <a:sym typeface="Helvetica Neue"/>
            </a:endParaRPr>
          </a:p>
          <a:p>
            <a:pPr marL="285750" indent="-285750" defTabSz="410766" hangingPunct="0">
              <a:buFont typeface="Arial" panose="020B0604020202020204" pitchFamily="34" charset="0"/>
              <a:buChar char="•"/>
            </a:pPr>
            <a:r>
              <a:rPr lang="en-IN" sz="1800" b="1" kern="0" dirty="0">
                <a:solidFill>
                  <a:schemeClr val="tx1"/>
                </a:solidFill>
                <a:latin typeface="Helvetica Neue"/>
                <a:sym typeface="Helvetica Neue"/>
              </a:rPr>
              <a:t>There is also a mailing feature present which mails user list of recommended movies of selected genre.</a:t>
            </a:r>
            <a:endParaRPr sz="1800" b="1" kern="0" dirty="0">
              <a:solidFill>
                <a:schemeClr val="tx1"/>
              </a:solidFill>
              <a:latin typeface="Helvetica Neue"/>
              <a:sym typeface="Helvetica Neue"/>
            </a:endParaRPr>
          </a:p>
        </p:txBody>
      </p:sp>
      <p:sp>
        <p:nvSpPr>
          <p:cNvPr id="133" name="2019"/>
          <p:cNvSpPr txBox="1"/>
          <p:nvPr/>
        </p:nvSpPr>
        <p:spPr>
          <a:xfrm>
            <a:off x="15241" y="5892701"/>
            <a:ext cx="52738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defTabSz="410766" hangingPunct="0"/>
            <a:r>
              <a:rPr lang="en-IN" sz="1600" b="1" kern="0" dirty="0">
                <a:solidFill>
                  <a:schemeClr val="accent1">
                    <a:lumMod val="60000"/>
                    <a:lumOff val="40000"/>
                  </a:schemeClr>
                </a:solidFill>
                <a:latin typeface="Helvetica Neue"/>
                <a:sym typeface="Helvetica Neue"/>
              </a:rPr>
              <a:t>2021</a:t>
            </a:r>
            <a:endParaRPr sz="1600" b="1" kern="0" dirty="0">
              <a:solidFill>
                <a:schemeClr val="accent1">
                  <a:lumMod val="60000"/>
                  <a:lumOff val="40000"/>
                </a:schemeClr>
              </a:solidFill>
              <a:latin typeface="Helvetica Neue"/>
              <a:sym typeface="Helvetica Neue"/>
            </a:endParaRPr>
          </a:p>
        </p:txBody>
      </p:sp>
      <p:sp>
        <p:nvSpPr>
          <p:cNvPr id="135" name="Line"/>
          <p:cNvSpPr/>
          <p:nvPr/>
        </p:nvSpPr>
        <p:spPr>
          <a:xfrm>
            <a:off x="2767483" y="6669921"/>
            <a:ext cx="1143639" cy="1"/>
          </a:xfrm>
          <a:prstGeom prst="line">
            <a:avLst/>
          </a:prstGeom>
          <a:ln w="101600">
            <a:solidFill>
              <a:schemeClr val="accent5"/>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36" name="TITLE"/>
          <p:cNvSpPr txBox="1"/>
          <p:nvPr/>
        </p:nvSpPr>
        <p:spPr>
          <a:xfrm>
            <a:off x="230442" y="852850"/>
            <a:ext cx="3680680"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1500"/>
            </a:lvl1pPr>
          </a:lstStyle>
          <a:p>
            <a:pPr defTabSz="410766" hangingPunct="0"/>
            <a:r>
              <a:rPr lang="en-IN" sz="4500" b="1" kern="0" dirty="0">
                <a:solidFill>
                  <a:srgbClr val="FF0000"/>
                </a:solidFill>
                <a:latin typeface="Helvetica Neue"/>
                <a:sym typeface="Helvetica Neue"/>
              </a:rPr>
              <a:t>Overview</a:t>
            </a:r>
            <a:endParaRPr sz="4500" b="1" kern="0" dirty="0">
              <a:solidFill>
                <a:srgbClr val="FF0000"/>
              </a:solidFill>
              <a:latin typeface="Helvetica Neue"/>
              <a:sym typeface="Helvetica Neue"/>
            </a:endParaRPr>
          </a:p>
        </p:txBody>
      </p:sp>
      <p:sp>
        <p:nvSpPr>
          <p:cNvPr id="138" name="Search"/>
          <p:cNvSpPr/>
          <p:nvPr/>
        </p:nvSpPr>
        <p:spPr>
          <a:xfrm>
            <a:off x="10623615" y="311582"/>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40"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41" name="Triangle"/>
          <p:cNvSpPr/>
          <p:nvPr/>
        </p:nvSpPr>
        <p:spPr>
          <a:xfrm rot="18900000">
            <a:off x="11901825"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nvGrpSpPr>
          <p:cNvPr id="144" name="Group"/>
          <p:cNvGrpSpPr/>
          <p:nvPr/>
        </p:nvGrpSpPr>
        <p:grpSpPr>
          <a:xfrm>
            <a:off x="11361113" y="246469"/>
            <a:ext cx="481154" cy="388194"/>
            <a:chOff x="0" y="0"/>
            <a:chExt cx="962307" cy="776386"/>
          </a:xfrm>
        </p:grpSpPr>
        <p:sp>
          <p:nvSpPr>
            <p:cNvPr id="142"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43"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1000"/>
                                        <p:tgtEl>
                                          <p:spTgt spid="132"/>
                                        </p:tgtEl>
                                      </p:cBhvr>
                                    </p:animEffect>
                                    <p:anim calcmode="lin" valueType="num">
                                      <p:cBhvr>
                                        <p:cTn id="20" dur="1000" fill="hold"/>
                                        <p:tgtEl>
                                          <p:spTgt spid="132"/>
                                        </p:tgtEl>
                                        <p:attrNameLst>
                                          <p:attrName>ppt_x</p:attrName>
                                        </p:attrNameLst>
                                      </p:cBhvr>
                                      <p:tavLst>
                                        <p:tav tm="0">
                                          <p:val>
                                            <p:strVal val="#ppt_x"/>
                                          </p:val>
                                        </p:tav>
                                        <p:tav tm="100000">
                                          <p:val>
                                            <p:strVal val="#ppt_x"/>
                                          </p:val>
                                        </p:tav>
                                      </p:tavLst>
                                    </p:anim>
                                    <p:anim calcmode="lin" valueType="num">
                                      <p:cBhvr>
                                        <p:cTn id="2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32" grpId="0" animBg="1"/>
      <p:bldP spid="1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p:cNvSpPr/>
          <p:nvPr/>
        </p:nvSpPr>
        <p:spPr>
          <a:xfrm>
            <a:off x="11874" y="483561"/>
            <a:ext cx="2224103" cy="469567"/>
          </a:xfrm>
          <a:prstGeom prst="rect">
            <a:avLst/>
          </a:prstGeom>
          <a:solidFill>
            <a:srgbClr val="000000"/>
          </a:solidFill>
          <a:ln w="12700">
            <a:miter lim="400000"/>
          </a:ln>
        </p:spPr>
        <p:txBody>
          <a:bodyPr lIns="35719" tIns="35719" rIns="35719" bIns="35719" anchor="ctr"/>
          <a:lstStyle/>
          <a:p>
            <a:pPr algn="just" defTabSz="410766" hangingPunct="0">
              <a:defRPr sz="3000" b="0">
                <a:latin typeface="+mn-lt"/>
                <a:ea typeface="+mn-ea"/>
                <a:cs typeface="+mn-cs"/>
                <a:sym typeface="Helvetica Neue Medium"/>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a:p>
            <a:pPr algn="just" defTabSz="410766" hangingPunct="0">
              <a:defRPr sz="3000" b="0">
                <a:latin typeface="+mn-lt"/>
                <a:ea typeface="+mn-ea"/>
                <a:cs typeface="+mn-cs"/>
                <a:sym typeface="Helvetica Neue Medium"/>
              </a:defRPr>
            </a:pPr>
            <a:endParaRPr sz="3000" kern="0" dirty="0">
              <a:solidFill>
                <a:srgbClr val="FFFFFF"/>
              </a:solidFill>
              <a:latin typeface="Helvetica Neue Medium"/>
              <a:sym typeface="Helvetica Neue Medium"/>
            </a:endParaRPr>
          </a:p>
        </p:txBody>
      </p:sp>
      <p:sp>
        <p:nvSpPr>
          <p:cNvPr id="151"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r>
              <a:rPr sz="1600" b="1" u="sng" kern="0" dirty="0">
                <a:solidFill>
                  <a:srgbClr val="FFFFFF"/>
                </a:solidFill>
                <a:latin typeface="Helvetica Neue"/>
                <a:sym typeface="Helvetica Neue"/>
                <a:hlinkClick r:id="rId3" action="ppaction://hlinksldjump">
                  <a:extLst>
                    <a:ext uri="{A12FA001-AC4F-418D-AE19-62706E023703}">
                      <ahyp:hlinkClr xmlns:ahyp="http://schemas.microsoft.com/office/drawing/2018/hyperlinkcolor" val="tx"/>
                    </a:ext>
                  </a:extLst>
                </a:hlinkClick>
              </a:rPr>
              <a:t>OVERVIEW</a:t>
            </a:r>
            <a:r>
              <a:rPr sz="1600" b="1" kern="0" dirty="0">
                <a:solidFill>
                  <a:srgbClr val="FFFFFF"/>
                </a:solidFill>
                <a:latin typeface="Helvetica Neue"/>
                <a:sym typeface="Helvetica Neue"/>
              </a:rPr>
              <a:t>          </a:t>
            </a:r>
            <a:r>
              <a:rPr lang="en-IN" sz="1600" b="1" kern="0" dirty="0">
                <a:solidFill>
                  <a:srgbClr val="FFFFFF"/>
                </a:solidFill>
                <a:latin typeface="Helvetica Neue"/>
                <a:sym typeface="Helvetica Neue"/>
              </a:rPr>
              <a:t>RESOURCES</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WEBAPP</a:t>
            </a:r>
            <a:r>
              <a:rPr sz="1600" b="1" u="sng" kern="0" dirty="0">
                <a:solidFill>
                  <a:srgbClr val="FFFFFF"/>
                </a:solidFill>
                <a:latin typeface="Helvetica Neue"/>
                <a:sym typeface="Helvetica Neue"/>
              </a:rPr>
              <a:t> </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ARCHITECTURE</a:t>
            </a:r>
            <a:r>
              <a:rPr sz="1600" b="1" kern="0" dirty="0">
                <a:solidFill>
                  <a:srgbClr val="FFFFFF"/>
                </a:solidFill>
                <a:latin typeface="Helvetica Neue"/>
                <a:sym typeface="Helvetica Neue"/>
              </a:rPr>
              <a:t>   </a:t>
            </a:r>
          </a:p>
        </p:txBody>
      </p:sp>
      <p:sp>
        <p:nvSpPr>
          <p:cNvPr id="152" name="Episode Title"/>
          <p:cNvSpPr txBox="1"/>
          <p:nvPr/>
        </p:nvSpPr>
        <p:spPr>
          <a:xfrm>
            <a:off x="1180938" y="1950672"/>
            <a:ext cx="122629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400">
                <a:solidFill>
                  <a:srgbClr val="A9A9A9"/>
                </a:solidFill>
              </a:defRPr>
            </a:lvl1pPr>
          </a:lstStyle>
          <a:p>
            <a:pPr defTabSz="410766" hangingPunct="0"/>
            <a:r>
              <a:rPr lang="en-IN" sz="2000" b="1" kern="0" dirty="0">
                <a:latin typeface="Helvetica Neue"/>
                <a:sym typeface="Helvetica Neue"/>
              </a:rPr>
              <a:t>Datasets:</a:t>
            </a:r>
            <a:endParaRPr sz="2000" b="1" kern="0" dirty="0">
              <a:latin typeface="Helvetica Neue"/>
              <a:sym typeface="Helvetica Neue"/>
            </a:endParaRPr>
          </a:p>
        </p:txBody>
      </p:sp>
      <p:sp>
        <p:nvSpPr>
          <p:cNvPr id="153" name="Add episode description here."/>
          <p:cNvSpPr txBox="1"/>
          <p:nvPr/>
        </p:nvSpPr>
        <p:spPr>
          <a:xfrm>
            <a:off x="1123925" y="2584168"/>
            <a:ext cx="2378513" cy="17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400" b="0">
                <a:solidFill>
                  <a:srgbClr val="A9A9A9"/>
                </a:solidFill>
              </a:defRPr>
            </a:lvl1pPr>
          </a:lstStyle>
          <a:p>
            <a:pPr algn="l"/>
            <a:r>
              <a:rPr lang="en-US" sz="1800" b="0" i="0" u="none" strike="noStrike" dirty="0">
                <a:solidFill>
                  <a:srgbClr val="C9D1D9"/>
                </a:solidFill>
                <a:effectLst/>
                <a:latin typeface="-apple-system"/>
                <a:hlinkClick r:id="rId4"/>
              </a:rPr>
              <a:t>IMDB 5000 Movie</a:t>
            </a:r>
            <a:endParaRPr lang="en-US" sz="1800" b="0" i="0" dirty="0">
              <a:solidFill>
                <a:srgbClr val="C9D1D9"/>
              </a:solidFill>
              <a:effectLst/>
              <a:latin typeface="-apple-system"/>
            </a:endParaRPr>
          </a:p>
          <a:p>
            <a:pPr algn="l"/>
            <a:r>
              <a:rPr lang="en-US" sz="1800" b="0" i="0" u="none" strike="noStrike" dirty="0">
                <a:solidFill>
                  <a:srgbClr val="C9D1D9"/>
                </a:solidFill>
                <a:effectLst/>
                <a:latin typeface="-apple-system"/>
                <a:hlinkClick r:id="rId5"/>
              </a:rPr>
              <a:t>The Movies Dataset</a:t>
            </a:r>
            <a:endParaRPr lang="en-US" sz="1800" b="0" i="0" dirty="0">
              <a:solidFill>
                <a:srgbClr val="C9D1D9"/>
              </a:solidFill>
              <a:effectLst/>
              <a:latin typeface="-apple-system"/>
            </a:endParaRPr>
          </a:p>
          <a:p>
            <a:pPr algn="l"/>
            <a:r>
              <a:rPr lang="en-US" sz="1800" b="0" i="0" u="none" strike="noStrike" dirty="0">
                <a:solidFill>
                  <a:srgbClr val="C9D1D9"/>
                </a:solidFill>
                <a:effectLst/>
                <a:latin typeface="-apple-system"/>
                <a:hlinkClick r:id="rId6"/>
              </a:rPr>
              <a:t>2018</a:t>
            </a:r>
            <a:r>
              <a:rPr lang="en-US" sz="1800" b="0" i="0" u="none" strike="noStrike" dirty="0">
                <a:solidFill>
                  <a:srgbClr val="C9D1D9"/>
                </a:solidFill>
                <a:effectLst/>
                <a:latin typeface="-apple-system"/>
              </a:rPr>
              <a:t> movies</a:t>
            </a:r>
            <a:endParaRPr lang="en-US" sz="1800" b="0" i="0" dirty="0">
              <a:solidFill>
                <a:srgbClr val="C9D1D9"/>
              </a:solidFill>
              <a:effectLst/>
              <a:latin typeface="-apple-system"/>
            </a:endParaRPr>
          </a:p>
          <a:p>
            <a:pPr algn="l"/>
            <a:r>
              <a:rPr lang="en-US" sz="1800" b="0" i="0" u="none" strike="noStrike" dirty="0">
                <a:solidFill>
                  <a:srgbClr val="C9D1D9"/>
                </a:solidFill>
                <a:effectLst/>
                <a:latin typeface="-apple-system"/>
                <a:hlinkClick r:id="rId7"/>
              </a:rPr>
              <a:t>2019</a:t>
            </a:r>
            <a:r>
              <a:rPr lang="en-US" sz="1800" b="0" i="0" u="none" strike="noStrike" dirty="0">
                <a:solidFill>
                  <a:srgbClr val="C9D1D9"/>
                </a:solidFill>
                <a:effectLst/>
                <a:latin typeface="-apple-system"/>
              </a:rPr>
              <a:t> movies</a:t>
            </a:r>
            <a:endParaRPr lang="en-US" sz="1800" b="0" i="0" dirty="0">
              <a:solidFill>
                <a:srgbClr val="C9D1D9"/>
              </a:solidFill>
              <a:effectLst/>
              <a:latin typeface="-apple-system"/>
            </a:endParaRPr>
          </a:p>
          <a:p>
            <a:pPr algn="l"/>
            <a:r>
              <a:rPr lang="en-US" sz="1800" b="0" i="0" u="none" strike="noStrike" dirty="0">
                <a:solidFill>
                  <a:srgbClr val="C9D1D9"/>
                </a:solidFill>
                <a:effectLst/>
                <a:latin typeface="-apple-system"/>
                <a:hlinkClick r:id="rId8"/>
              </a:rPr>
              <a:t>2020</a:t>
            </a:r>
            <a:r>
              <a:rPr lang="en-US" sz="1800" b="0" i="0" u="none" strike="noStrike" dirty="0">
                <a:solidFill>
                  <a:srgbClr val="C9D1D9"/>
                </a:solidFill>
                <a:effectLst/>
                <a:latin typeface="-apple-system"/>
              </a:rPr>
              <a:t>-21 movies</a:t>
            </a:r>
            <a:endParaRPr lang="en-US" sz="1800" b="0" i="0" dirty="0">
              <a:solidFill>
                <a:srgbClr val="C9D1D9"/>
              </a:solidFill>
              <a:effectLst/>
              <a:latin typeface="-apple-system"/>
            </a:endParaRPr>
          </a:p>
          <a:p>
            <a:pPr defTabSz="410766" hangingPunct="0"/>
            <a:endParaRPr lang="en-US" sz="1600" kern="0" dirty="0">
              <a:latin typeface="Helvetica Neue"/>
              <a:sym typeface="Helvetica Neue"/>
            </a:endParaRPr>
          </a:p>
        </p:txBody>
      </p:sp>
      <p:sp>
        <p:nvSpPr>
          <p:cNvPr id="154" name="Line"/>
          <p:cNvSpPr/>
          <p:nvPr/>
        </p:nvSpPr>
        <p:spPr>
          <a:xfrm>
            <a:off x="4419600" y="6662008"/>
            <a:ext cx="1400175" cy="0"/>
          </a:xfrm>
          <a:prstGeom prst="line">
            <a:avLst/>
          </a:prstGeom>
          <a:ln w="101600">
            <a:solidFill>
              <a:schemeClr val="accent5"/>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55" name="TITLE"/>
          <p:cNvSpPr txBox="1"/>
          <p:nvPr/>
        </p:nvSpPr>
        <p:spPr>
          <a:xfrm>
            <a:off x="70057" y="958327"/>
            <a:ext cx="4674358" cy="595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6800"/>
            </a:lvl1pPr>
          </a:lstStyle>
          <a:p>
            <a:pPr algn="ctr" defTabSz="410766" hangingPunct="0"/>
            <a:r>
              <a:rPr lang="en-IN" sz="3400" b="1" kern="0" dirty="0">
                <a:solidFill>
                  <a:srgbClr val="FFFFFF"/>
                </a:solidFill>
                <a:latin typeface="Helvetica Neue"/>
                <a:sym typeface="Helvetica Neue"/>
              </a:rPr>
              <a:t>Datasets and Modules</a:t>
            </a:r>
            <a:endParaRPr sz="3400" b="1" kern="0" dirty="0">
              <a:solidFill>
                <a:srgbClr val="FFFFFF"/>
              </a:solidFill>
              <a:latin typeface="Helvetica Neue"/>
              <a:sym typeface="Helvetica Neue"/>
            </a:endParaRPr>
          </a:p>
        </p:txBody>
      </p:sp>
      <p:sp>
        <p:nvSpPr>
          <p:cNvPr id="157" name="Search"/>
          <p:cNvSpPr/>
          <p:nvPr/>
        </p:nvSpPr>
        <p:spPr>
          <a:xfrm>
            <a:off x="10608535" y="300987"/>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59"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60" name="Triangle"/>
          <p:cNvSpPr/>
          <p:nvPr/>
        </p:nvSpPr>
        <p:spPr>
          <a:xfrm rot="18900000">
            <a:off x="11925637"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nvGrpSpPr>
          <p:cNvPr id="163" name="Group"/>
          <p:cNvGrpSpPr/>
          <p:nvPr/>
        </p:nvGrpSpPr>
        <p:grpSpPr>
          <a:xfrm>
            <a:off x="11361113" y="246469"/>
            <a:ext cx="481154" cy="388194"/>
            <a:chOff x="0" y="0"/>
            <a:chExt cx="962307" cy="776386"/>
          </a:xfrm>
        </p:grpSpPr>
        <p:sp>
          <p:nvSpPr>
            <p:cNvPr id="161"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62"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sp>
        <p:nvSpPr>
          <p:cNvPr id="168" name="Episode Title"/>
          <p:cNvSpPr txBox="1"/>
          <p:nvPr/>
        </p:nvSpPr>
        <p:spPr>
          <a:xfrm>
            <a:off x="4323882" y="1847155"/>
            <a:ext cx="3451266"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400">
                <a:solidFill>
                  <a:srgbClr val="A9A9A9"/>
                </a:solidFill>
              </a:defRPr>
            </a:lvl1pPr>
          </a:lstStyle>
          <a:p>
            <a:pPr defTabSz="410766" hangingPunct="0"/>
            <a:r>
              <a:rPr lang="en-IN" sz="2000" b="1" kern="0" dirty="0">
                <a:latin typeface="Helvetica Neue"/>
                <a:sym typeface="Helvetica Neue"/>
              </a:rPr>
              <a:t>Modules and Dependencies</a:t>
            </a:r>
            <a:endParaRPr sz="2000" b="1" kern="0" dirty="0">
              <a:latin typeface="Helvetica Neue"/>
              <a:sym typeface="Helvetica Neue"/>
            </a:endParaRPr>
          </a:p>
        </p:txBody>
      </p:sp>
      <p:sp>
        <p:nvSpPr>
          <p:cNvPr id="171" name="Episode Title"/>
          <p:cNvSpPr txBox="1"/>
          <p:nvPr/>
        </p:nvSpPr>
        <p:spPr>
          <a:xfrm>
            <a:off x="6142486" y="2140628"/>
            <a:ext cx="72200"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400">
                <a:solidFill>
                  <a:srgbClr val="A9A9A9"/>
                </a:solidFill>
              </a:defRPr>
            </a:lvl1pPr>
          </a:lstStyle>
          <a:p>
            <a:pPr defTabSz="410766" hangingPunct="0"/>
            <a:endParaRPr sz="1200" b="1" kern="0" dirty="0">
              <a:latin typeface="Helvetica Neue"/>
              <a:sym typeface="Helvetica Neue"/>
            </a:endParaRPr>
          </a:p>
        </p:txBody>
      </p:sp>
      <p:sp>
        <p:nvSpPr>
          <p:cNvPr id="33" name="Add episode description here.">
            <a:extLst>
              <a:ext uri="{FF2B5EF4-FFF2-40B4-BE49-F238E27FC236}">
                <a16:creationId xmlns:a16="http://schemas.microsoft.com/office/drawing/2014/main" id="{37361229-1F84-FB4A-994C-C2FB42EDCDAD}"/>
              </a:ext>
            </a:extLst>
          </p:cNvPr>
          <p:cNvSpPr txBox="1"/>
          <p:nvPr/>
        </p:nvSpPr>
        <p:spPr>
          <a:xfrm>
            <a:off x="4370367" y="2520540"/>
            <a:ext cx="3451266" cy="2565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400" b="0">
                <a:solidFill>
                  <a:srgbClr val="A9A9A9"/>
                </a:solidFill>
              </a:defRPr>
            </a:lvl1pPr>
          </a:lstStyle>
          <a:p>
            <a:pPr defTabSz="410766" hangingPunct="0"/>
            <a:r>
              <a:rPr lang="en-US" sz="1800" kern="0" dirty="0">
                <a:solidFill>
                  <a:schemeClr val="tx1"/>
                </a:solidFill>
                <a:latin typeface="Helvetica Neue"/>
                <a:sym typeface="Helvetica Neue"/>
              </a:rPr>
              <a:t>Flask, gunicorn</a:t>
            </a:r>
          </a:p>
          <a:p>
            <a:pPr defTabSz="410766" hangingPunct="0"/>
            <a:r>
              <a:rPr lang="en-US" sz="1800" kern="0" dirty="0">
                <a:solidFill>
                  <a:schemeClr val="tx1"/>
                </a:solidFill>
                <a:latin typeface="Helvetica Neue"/>
                <a:sym typeface="Helvetica Neue"/>
              </a:rPr>
              <a:t>Jinja2, MarkupSafe</a:t>
            </a:r>
          </a:p>
          <a:p>
            <a:pPr defTabSz="410766" hangingPunct="0"/>
            <a:r>
              <a:rPr lang="en-US" sz="1800" kern="0" dirty="0">
                <a:solidFill>
                  <a:schemeClr val="tx1"/>
                </a:solidFill>
                <a:latin typeface="Helvetica Neue"/>
                <a:sym typeface="Helvetica Neue"/>
              </a:rPr>
              <a:t>Werkzeug, numpy</a:t>
            </a:r>
          </a:p>
          <a:p>
            <a:pPr defTabSz="410766" hangingPunct="0"/>
            <a:r>
              <a:rPr lang="en-US" sz="1800" kern="0" dirty="0">
                <a:solidFill>
                  <a:schemeClr val="tx1"/>
                </a:solidFill>
                <a:latin typeface="Helvetica Neue"/>
                <a:sym typeface="Helvetica Neue"/>
              </a:rPr>
              <a:t>Scipy, nltk</a:t>
            </a:r>
          </a:p>
          <a:p>
            <a:pPr defTabSz="410766" hangingPunct="0"/>
            <a:r>
              <a:rPr lang="en-US" sz="1800" kern="0" dirty="0">
                <a:solidFill>
                  <a:schemeClr val="tx1"/>
                </a:solidFill>
                <a:latin typeface="Helvetica Neue"/>
                <a:sym typeface="Helvetica Neue"/>
              </a:rPr>
              <a:t>scikit-learn, pandas</a:t>
            </a:r>
          </a:p>
          <a:p>
            <a:pPr defTabSz="410766" hangingPunct="0"/>
            <a:r>
              <a:rPr lang="en-US" sz="1800" kern="0" dirty="0">
                <a:solidFill>
                  <a:schemeClr val="tx1"/>
                </a:solidFill>
                <a:latin typeface="Helvetica Neue"/>
                <a:sym typeface="Helvetica Neue"/>
              </a:rPr>
              <a:t>Beautifulsoup4, jsonschema</a:t>
            </a:r>
          </a:p>
          <a:p>
            <a:pPr defTabSz="410766" hangingPunct="0"/>
            <a:r>
              <a:rPr lang="en-US" sz="1800" kern="0" dirty="0">
                <a:solidFill>
                  <a:schemeClr val="tx1"/>
                </a:solidFill>
                <a:latin typeface="Helvetica Neue"/>
                <a:sym typeface="Helvetica Neue"/>
              </a:rPr>
              <a:t>Tmdbv3api, lxml</a:t>
            </a:r>
          </a:p>
          <a:p>
            <a:pPr defTabSz="410766" hangingPunct="0"/>
            <a:r>
              <a:rPr lang="en-US" sz="1800" kern="0" dirty="0">
                <a:solidFill>
                  <a:schemeClr val="tx1"/>
                </a:solidFill>
                <a:latin typeface="Helvetica Neue"/>
                <a:sym typeface="Helvetica Neue"/>
              </a:rPr>
              <a:t>Urllib3, requests</a:t>
            </a:r>
          </a:p>
          <a:p>
            <a:pPr defTabSz="410766" hangingPunct="0"/>
            <a:r>
              <a:rPr lang="en-US" sz="1800" kern="0" dirty="0">
                <a:solidFill>
                  <a:schemeClr val="tx1"/>
                </a:solidFill>
                <a:latin typeface="Helvetica Neue"/>
                <a:sym typeface="Helvetica Neue"/>
              </a:rPr>
              <a:t>pickleshare</a:t>
            </a:r>
          </a:p>
        </p:txBody>
      </p:sp>
      <p:sp>
        <p:nvSpPr>
          <p:cNvPr id="17" name="Episode Title">
            <a:extLst>
              <a:ext uri="{FF2B5EF4-FFF2-40B4-BE49-F238E27FC236}">
                <a16:creationId xmlns:a16="http://schemas.microsoft.com/office/drawing/2014/main" id="{77E901BC-F4CB-4C9D-9ECD-BD9A621C9648}"/>
              </a:ext>
            </a:extLst>
          </p:cNvPr>
          <p:cNvSpPr txBox="1"/>
          <p:nvPr/>
        </p:nvSpPr>
        <p:spPr>
          <a:xfrm>
            <a:off x="8704085" y="1847155"/>
            <a:ext cx="1779334"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2400">
                <a:solidFill>
                  <a:srgbClr val="A9A9A9"/>
                </a:solidFill>
              </a:defRPr>
            </a:lvl1pPr>
          </a:lstStyle>
          <a:p>
            <a:pPr defTabSz="410766" hangingPunct="0"/>
            <a:r>
              <a:rPr lang="en-IN" sz="2000" b="1" kern="0" dirty="0">
                <a:latin typeface="Helvetica Neue"/>
                <a:sym typeface="Helvetica Neue"/>
              </a:rPr>
              <a:t>Other Scripts:</a:t>
            </a:r>
            <a:endParaRPr sz="2000" b="1" kern="0" dirty="0">
              <a:latin typeface="Helvetica Neue"/>
              <a:sym typeface="Helvetica Neue"/>
            </a:endParaRPr>
          </a:p>
        </p:txBody>
      </p:sp>
      <p:sp>
        <p:nvSpPr>
          <p:cNvPr id="18" name="Add episode description here.">
            <a:extLst>
              <a:ext uri="{FF2B5EF4-FFF2-40B4-BE49-F238E27FC236}">
                <a16:creationId xmlns:a16="http://schemas.microsoft.com/office/drawing/2014/main" id="{C8CC12B4-C485-492F-8D9F-1E80CACE8629}"/>
              </a:ext>
            </a:extLst>
          </p:cNvPr>
          <p:cNvSpPr txBox="1"/>
          <p:nvPr/>
        </p:nvSpPr>
        <p:spPr>
          <a:xfrm>
            <a:off x="8708056" y="2644078"/>
            <a:ext cx="2378513" cy="626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400" b="0">
                <a:solidFill>
                  <a:srgbClr val="A9A9A9"/>
                </a:solidFill>
              </a:defRPr>
            </a:lvl1pPr>
          </a:lstStyle>
          <a:p>
            <a:pPr algn="l"/>
            <a:r>
              <a:rPr lang="en-US" sz="1800" b="0" i="0" strike="noStrike" dirty="0">
                <a:solidFill>
                  <a:srgbClr val="C9D1D9"/>
                </a:solidFill>
                <a:effectLst/>
                <a:latin typeface="Helvetica Neue"/>
              </a:rPr>
              <a:t>Bootstrap, Mail, Popper, </a:t>
            </a:r>
            <a:r>
              <a:rPr lang="en-US" sz="1800" b="0" i="0" strike="noStrike" dirty="0" err="1">
                <a:solidFill>
                  <a:srgbClr val="C9D1D9"/>
                </a:solidFill>
                <a:effectLst/>
                <a:latin typeface="Helvetica Neue"/>
              </a:rPr>
              <a:t>JQuery</a:t>
            </a:r>
            <a:endParaRPr lang="en-US" sz="1600" kern="0" dirty="0">
              <a:latin typeface="Helvetica Neue"/>
              <a:sym typeface="Helvetica Neue"/>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500" fill="hold"/>
                                        <p:tgtEl>
                                          <p:spTgt spid="149"/>
                                        </p:tgtEl>
                                        <p:attrNameLst>
                                          <p:attrName>ppt_x</p:attrName>
                                        </p:attrNameLst>
                                      </p:cBhvr>
                                      <p:tavLst>
                                        <p:tav tm="0">
                                          <p:val>
                                            <p:strVal val="#ppt_x"/>
                                          </p:val>
                                        </p:tav>
                                        <p:tav tm="100000">
                                          <p:val>
                                            <p:strVal val="#ppt_x"/>
                                          </p:val>
                                        </p:tav>
                                      </p:tavLst>
                                    </p:anim>
                                    <p:anim calcmode="lin" valueType="num">
                                      <p:cBhvr additive="base">
                                        <p:cTn id="8" dur="500" fill="hold"/>
                                        <p:tgtEl>
                                          <p:spTgt spid="1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500" fill="hold"/>
                                        <p:tgtEl>
                                          <p:spTgt spid="151"/>
                                        </p:tgtEl>
                                        <p:attrNameLst>
                                          <p:attrName>ppt_x</p:attrName>
                                        </p:attrNameLst>
                                      </p:cBhvr>
                                      <p:tavLst>
                                        <p:tav tm="0">
                                          <p:val>
                                            <p:strVal val="#ppt_x"/>
                                          </p:val>
                                        </p:tav>
                                        <p:tav tm="100000">
                                          <p:val>
                                            <p:strVal val="#ppt_x"/>
                                          </p:val>
                                        </p:tav>
                                      </p:tavLst>
                                    </p:anim>
                                    <p:anim calcmode="lin" valueType="num">
                                      <p:cBhvr additive="base">
                                        <p:cTn id="12" dur="500" fill="hold"/>
                                        <p:tgtEl>
                                          <p:spTgt spid="1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2"/>
                                        </p:tgtEl>
                                        <p:attrNameLst>
                                          <p:attrName>style.visibility</p:attrName>
                                        </p:attrNameLst>
                                      </p:cBhvr>
                                      <p:to>
                                        <p:strVal val="visible"/>
                                      </p:to>
                                    </p:set>
                                    <p:anim calcmode="lin" valueType="num">
                                      <p:cBhvr additive="base">
                                        <p:cTn id="15" dur="500" fill="hold"/>
                                        <p:tgtEl>
                                          <p:spTgt spid="152"/>
                                        </p:tgtEl>
                                        <p:attrNameLst>
                                          <p:attrName>ppt_x</p:attrName>
                                        </p:attrNameLst>
                                      </p:cBhvr>
                                      <p:tavLst>
                                        <p:tav tm="0">
                                          <p:val>
                                            <p:strVal val="#ppt_x"/>
                                          </p:val>
                                        </p:tav>
                                        <p:tav tm="100000">
                                          <p:val>
                                            <p:strVal val="#ppt_x"/>
                                          </p:val>
                                        </p:tav>
                                      </p:tavLst>
                                    </p:anim>
                                    <p:anim calcmode="lin" valueType="num">
                                      <p:cBhvr additive="base">
                                        <p:cTn id="16" dur="500" fill="hold"/>
                                        <p:tgtEl>
                                          <p:spTgt spid="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anim calcmode="lin" valueType="num">
                                      <p:cBhvr additive="base">
                                        <p:cTn id="19" dur="500" fill="hold"/>
                                        <p:tgtEl>
                                          <p:spTgt spid="153"/>
                                        </p:tgtEl>
                                        <p:attrNameLst>
                                          <p:attrName>ppt_x</p:attrName>
                                        </p:attrNameLst>
                                      </p:cBhvr>
                                      <p:tavLst>
                                        <p:tav tm="0">
                                          <p:val>
                                            <p:strVal val="#ppt_x"/>
                                          </p:val>
                                        </p:tav>
                                        <p:tav tm="100000">
                                          <p:val>
                                            <p:strVal val="#ppt_x"/>
                                          </p:val>
                                        </p:tav>
                                      </p:tavLst>
                                    </p:anim>
                                    <p:anim calcmode="lin" valueType="num">
                                      <p:cBhvr additive="base">
                                        <p:cTn id="20" dur="500" fill="hold"/>
                                        <p:tgtEl>
                                          <p:spTgt spid="1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 calcmode="lin" valueType="num">
                                      <p:cBhvr additive="base">
                                        <p:cTn id="23" dur="500" fill="hold"/>
                                        <p:tgtEl>
                                          <p:spTgt spid="154"/>
                                        </p:tgtEl>
                                        <p:attrNameLst>
                                          <p:attrName>ppt_x</p:attrName>
                                        </p:attrNameLst>
                                      </p:cBhvr>
                                      <p:tavLst>
                                        <p:tav tm="0">
                                          <p:val>
                                            <p:strVal val="#ppt_x"/>
                                          </p:val>
                                        </p:tav>
                                        <p:tav tm="100000">
                                          <p:val>
                                            <p:strVal val="#ppt_x"/>
                                          </p:val>
                                        </p:tav>
                                      </p:tavLst>
                                    </p:anim>
                                    <p:anim calcmode="lin" valueType="num">
                                      <p:cBhvr additive="base">
                                        <p:cTn id="24" dur="500" fill="hold"/>
                                        <p:tgtEl>
                                          <p:spTgt spid="1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anim calcmode="lin" valueType="num">
                                      <p:cBhvr additive="base">
                                        <p:cTn id="27" dur="500" fill="hold"/>
                                        <p:tgtEl>
                                          <p:spTgt spid="155"/>
                                        </p:tgtEl>
                                        <p:attrNameLst>
                                          <p:attrName>ppt_x</p:attrName>
                                        </p:attrNameLst>
                                      </p:cBhvr>
                                      <p:tavLst>
                                        <p:tav tm="0">
                                          <p:val>
                                            <p:strVal val="#ppt_x"/>
                                          </p:val>
                                        </p:tav>
                                        <p:tav tm="100000">
                                          <p:val>
                                            <p:strVal val="#ppt_x"/>
                                          </p:val>
                                        </p:tav>
                                      </p:tavLst>
                                    </p:anim>
                                    <p:anim calcmode="lin" valueType="num">
                                      <p:cBhvr additive="base">
                                        <p:cTn id="28" dur="500" fill="hold"/>
                                        <p:tgtEl>
                                          <p:spTgt spid="1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anim calcmode="lin" valueType="num">
                                      <p:cBhvr additive="base">
                                        <p:cTn id="31" dur="500" fill="hold"/>
                                        <p:tgtEl>
                                          <p:spTgt spid="157"/>
                                        </p:tgtEl>
                                        <p:attrNameLst>
                                          <p:attrName>ppt_x</p:attrName>
                                        </p:attrNameLst>
                                      </p:cBhvr>
                                      <p:tavLst>
                                        <p:tav tm="0">
                                          <p:val>
                                            <p:strVal val="#ppt_x"/>
                                          </p:val>
                                        </p:tav>
                                        <p:tav tm="100000">
                                          <p:val>
                                            <p:strVal val="#ppt_x"/>
                                          </p:val>
                                        </p:tav>
                                      </p:tavLst>
                                    </p:anim>
                                    <p:anim calcmode="lin" valueType="num">
                                      <p:cBhvr additive="base">
                                        <p:cTn id="32" dur="500" fill="hold"/>
                                        <p:tgtEl>
                                          <p:spTgt spid="15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9"/>
                                        </p:tgtEl>
                                        <p:attrNameLst>
                                          <p:attrName>style.visibility</p:attrName>
                                        </p:attrNameLst>
                                      </p:cBhvr>
                                      <p:to>
                                        <p:strVal val="visible"/>
                                      </p:to>
                                    </p:set>
                                    <p:anim calcmode="lin" valueType="num">
                                      <p:cBhvr additive="base">
                                        <p:cTn id="35" dur="500" fill="hold"/>
                                        <p:tgtEl>
                                          <p:spTgt spid="159"/>
                                        </p:tgtEl>
                                        <p:attrNameLst>
                                          <p:attrName>ppt_x</p:attrName>
                                        </p:attrNameLst>
                                      </p:cBhvr>
                                      <p:tavLst>
                                        <p:tav tm="0">
                                          <p:val>
                                            <p:strVal val="#ppt_x"/>
                                          </p:val>
                                        </p:tav>
                                        <p:tav tm="100000">
                                          <p:val>
                                            <p:strVal val="#ppt_x"/>
                                          </p:val>
                                        </p:tav>
                                      </p:tavLst>
                                    </p:anim>
                                    <p:anim calcmode="lin" valueType="num">
                                      <p:cBhvr additive="base">
                                        <p:cTn id="36" dur="500" fill="hold"/>
                                        <p:tgtEl>
                                          <p:spTgt spid="15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0"/>
                                        </p:tgtEl>
                                        <p:attrNameLst>
                                          <p:attrName>style.visibility</p:attrName>
                                        </p:attrNameLst>
                                      </p:cBhvr>
                                      <p:to>
                                        <p:strVal val="visible"/>
                                      </p:to>
                                    </p:set>
                                    <p:anim calcmode="lin" valueType="num">
                                      <p:cBhvr additive="base">
                                        <p:cTn id="39" dur="500" fill="hold"/>
                                        <p:tgtEl>
                                          <p:spTgt spid="160"/>
                                        </p:tgtEl>
                                        <p:attrNameLst>
                                          <p:attrName>ppt_x</p:attrName>
                                        </p:attrNameLst>
                                      </p:cBhvr>
                                      <p:tavLst>
                                        <p:tav tm="0">
                                          <p:val>
                                            <p:strVal val="#ppt_x"/>
                                          </p:val>
                                        </p:tav>
                                        <p:tav tm="100000">
                                          <p:val>
                                            <p:strVal val="#ppt_x"/>
                                          </p:val>
                                        </p:tav>
                                      </p:tavLst>
                                    </p:anim>
                                    <p:anim calcmode="lin" valueType="num">
                                      <p:cBhvr additive="base">
                                        <p:cTn id="40" dur="500" fill="hold"/>
                                        <p:tgtEl>
                                          <p:spTgt spid="16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3"/>
                                        </p:tgtEl>
                                        <p:attrNameLst>
                                          <p:attrName>style.visibility</p:attrName>
                                        </p:attrNameLst>
                                      </p:cBhvr>
                                      <p:to>
                                        <p:strVal val="visible"/>
                                      </p:to>
                                    </p:set>
                                    <p:anim calcmode="lin" valueType="num">
                                      <p:cBhvr additive="base">
                                        <p:cTn id="43" dur="500" fill="hold"/>
                                        <p:tgtEl>
                                          <p:spTgt spid="163"/>
                                        </p:tgtEl>
                                        <p:attrNameLst>
                                          <p:attrName>ppt_x</p:attrName>
                                        </p:attrNameLst>
                                      </p:cBhvr>
                                      <p:tavLst>
                                        <p:tav tm="0">
                                          <p:val>
                                            <p:strVal val="#ppt_x"/>
                                          </p:val>
                                        </p:tav>
                                        <p:tav tm="100000">
                                          <p:val>
                                            <p:strVal val="#ppt_x"/>
                                          </p:val>
                                        </p:tav>
                                      </p:tavLst>
                                    </p:anim>
                                    <p:anim calcmode="lin" valueType="num">
                                      <p:cBhvr additive="base">
                                        <p:cTn id="44" dur="500" fill="hold"/>
                                        <p:tgtEl>
                                          <p:spTgt spid="16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8"/>
                                        </p:tgtEl>
                                        <p:attrNameLst>
                                          <p:attrName>style.visibility</p:attrName>
                                        </p:attrNameLst>
                                      </p:cBhvr>
                                      <p:to>
                                        <p:strVal val="visible"/>
                                      </p:to>
                                    </p:set>
                                    <p:anim calcmode="lin" valueType="num">
                                      <p:cBhvr additive="base">
                                        <p:cTn id="47" dur="500" fill="hold"/>
                                        <p:tgtEl>
                                          <p:spTgt spid="168"/>
                                        </p:tgtEl>
                                        <p:attrNameLst>
                                          <p:attrName>ppt_x</p:attrName>
                                        </p:attrNameLst>
                                      </p:cBhvr>
                                      <p:tavLst>
                                        <p:tav tm="0">
                                          <p:val>
                                            <p:strVal val="#ppt_x"/>
                                          </p:val>
                                        </p:tav>
                                        <p:tav tm="100000">
                                          <p:val>
                                            <p:strVal val="#ppt_x"/>
                                          </p:val>
                                        </p:tav>
                                      </p:tavLst>
                                    </p:anim>
                                    <p:anim calcmode="lin" valueType="num">
                                      <p:cBhvr additive="base">
                                        <p:cTn id="48" dur="500" fill="hold"/>
                                        <p:tgtEl>
                                          <p:spTgt spid="16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anim calcmode="lin" valueType="num">
                                      <p:cBhvr additive="base">
                                        <p:cTn id="51" dur="500" fill="hold"/>
                                        <p:tgtEl>
                                          <p:spTgt spid="171"/>
                                        </p:tgtEl>
                                        <p:attrNameLst>
                                          <p:attrName>ppt_x</p:attrName>
                                        </p:attrNameLst>
                                      </p:cBhvr>
                                      <p:tavLst>
                                        <p:tav tm="0">
                                          <p:val>
                                            <p:strVal val="#ppt_x"/>
                                          </p:val>
                                        </p:tav>
                                        <p:tav tm="100000">
                                          <p:val>
                                            <p:strVal val="#ppt_x"/>
                                          </p:val>
                                        </p:tav>
                                      </p:tavLst>
                                    </p:anim>
                                    <p:anim calcmode="lin" valueType="num">
                                      <p:cBhvr additive="base">
                                        <p:cTn id="52" dur="500" fill="hold"/>
                                        <p:tgtEl>
                                          <p:spTgt spid="17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1" grpId="0" animBg="1"/>
      <p:bldP spid="152" grpId="0" animBg="1"/>
      <p:bldP spid="153" grpId="0" animBg="1"/>
      <p:bldP spid="154" grpId="0" animBg="1"/>
      <p:bldP spid="155" grpId="0" animBg="1"/>
      <p:bldP spid="157" grpId="0" animBg="1"/>
      <p:bldP spid="159" grpId="0" animBg="1"/>
      <p:bldP spid="160" grpId="0" animBg="1"/>
      <p:bldP spid="168" grpId="0" animBg="1"/>
      <p:bldP spid="171" grpId="0" animBg="1"/>
      <p:bldP spid="33"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p:cNvSpPr/>
          <p:nvPr/>
        </p:nvSpPr>
        <p:spPr>
          <a:xfrm>
            <a:off x="-19844" y="-58307"/>
            <a:ext cx="12231688" cy="831057"/>
          </a:xfrm>
          <a:prstGeom prst="rect">
            <a:avLst/>
          </a:prstGeom>
          <a:solidFill>
            <a:srgbClr val="000000"/>
          </a:solidFill>
          <a:ln w="12700">
            <a:miter lim="400000"/>
          </a:ln>
        </p:spPr>
        <p:txBody>
          <a:bodyPr lIns="35719" tIns="35719" rIns="35719" bIns="35719"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GROUP</a:t>
            </a:r>
            <a:r>
              <a:rPr kumimoji="0" lang="en-US" sz="3000" b="0" i="0" u="none" strike="noStrike" kern="1200" cap="none" spc="0" normalizeH="0" baseline="0" noProof="0" dirty="0">
                <a:ln>
                  <a:noFill/>
                </a:ln>
                <a:solidFill>
                  <a:srgbClr val="C00000"/>
                </a:solidFill>
                <a:effectLst/>
                <a:uLnTx/>
                <a:uFillTx/>
                <a:latin typeface="Bebas Neue" panose="020B0606020202050201" pitchFamily="34" charset="0"/>
                <a:ea typeface="+mn-ea"/>
                <a:cs typeface="+mn-cs"/>
              </a:rPr>
              <a:t> </a:t>
            </a:r>
            <a:r>
              <a:rPr kumimoji="0" lang="en-US" sz="3000" b="0" i="0" u="none" strike="noStrike" kern="1200" cap="none" spc="0" normalizeH="0" baseline="0" noProof="0" dirty="0">
                <a:ln>
                  <a:noFill/>
                </a:ln>
                <a:solidFill>
                  <a:srgbClr val="FF0000"/>
                </a:solidFill>
                <a:effectLst/>
                <a:uLnTx/>
                <a:uFillTx/>
                <a:latin typeface="Bebas Neue" panose="020B0606020202050201" pitchFamily="34" charset="0"/>
                <a:ea typeface="+mn-ea"/>
                <a:cs typeface="+mn-cs"/>
              </a:rPr>
              <a:t>9</a:t>
            </a:r>
          </a:p>
        </p:txBody>
      </p:sp>
      <p:sp>
        <p:nvSpPr>
          <p:cNvPr id="183" name="OVERVIEW          EPISODES          TRAILERS &amp; MORE          MORE LIKE THIS          DETAILS"/>
          <p:cNvSpPr txBox="1"/>
          <p:nvPr/>
        </p:nvSpPr>
        <p:spPr>
          <a:xfrm>
            <a:off x="958579" y="6365447"/>
            <a:ext cx="10274842"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r>
              <a:rPr sz="1600" b="1" u="sng" kern="0" dirty="0">
                <a:solidFill>
                  <a:srgbClr val="FFFFFF"/>
                </a:solidFill>
                <a:latin typeface="Helvetica Neue"/>
                <a:sym typeface="Helvetica Neue"/>
                <a:hlinkClick r:id="rId3" action="ppaction://hlinksldjump">
                  <a:extLst>
                    <a:ext uri="{A12FA001-AC4F-418D-AE19-62706E023703}">
                      <ahyp:hlinkClr xmlns:ahyp="http://schemas.microsoft.com/office/drawing/2018/hyperlinkcolor" val="tx"/>
                    </a:ext>
                  </a:extLst>
                </a:hlinkClick>
              </a:rPr>
              <a:t>OVERVIEW</a:t>
            </a:r>
            <a:r>
              <a:rPr sz="1600" b="1" kern="0" dirty="0">
                <a:solidFill>
                  <a:srgbClr val="FFFFFF"/>
                </a:solidFill>
                <a:latin typeface="Helvetica Neue"/>
                <a:sym typeface="Helvetica Neue"/>
              </a:rPr>
              <a:t>          </a:t>
            </a:r>
            <a:r>
              <a:rPr lang="en-IN" sz="1600" b="1" u="sng" kern="0" dirty="0">
                <a:solidFill>
                  <a:srgbClr val="FFFFFF"/>
                </a:solidFill>
                <a:latin typeface="Helvetica Neue"/>
                <a:sym typeface="Helvetica Neue"/>
              </a:rPr>
              <a:t>RESOURCES</a:t>
            </a:r>
            <a:r>
              <a:rPr sz="1600" b="1" kern="0" dirty="0">
                <a:solidFill>
                  <a:srgbClr val="FFFFFF"/>
                </a:solidFill>
                <a:latin typeface="Helvetica Neue"/>
                <a:sym typeface="Helvetica Neue"/>
              </a:rPr>
              <a:t>          </a:t>
            </a:r>
            <a:r>
              <a:rPr lang="en-IN" sz="1600" b="1" kern="0" dirty="0">
                <a:solidFill>
                  <a:srgbClr val="FFFFFF"/>
                </a:solidFill>
                <a:latin typeface="Helvetica Neue"/>
                <a:sym typeface="Helvetica Neue"/>
              </a:rPr>
              <a:t>WEBAPP          </a:t>
            </a:r>
            <a:r>
              <a:rPr sz="1600" b="1" u="sng" kern="0" dirty="0">
                <a:solidFill>
                  <a:srgbClr val="FFFFFF"/>
                </a:solidFill>
                <a:latin typeface="Helvetica Neue"/>
                <a:sym typeface="Helvetica Neue"/>
                <a:hlinkClick r:id="rId4" action="ppaction://hlinksldjump">
                  <a:extLst>
                    <a:ext uri="{A12FA001-AC4F-418D-AE19-62706E023703}">
                      <ahyp:hlinkClr xmlns:ahyp="http://schemas.microsoft.com/office/drawing/2018/hyperlinkcolor" val="tx"/>
                    </a:ext>
                  </a:extLst>
                </a:hlinkClick>
              </a:rPr>
              <a:t>DETAILS</a:t>
            </a:r>
            <a:r>
              <a:rPr sz="1600" b="1" kern="0" dirty="0">
                <a:solidFill>
                  <a:srgbClr val="FFFFFF"/>
                </a:solidFill>
                <a:latin typeface="Helvetica Neue"/>
                <a:sym typeface="Helvetica Neue"/>
              </a:rPr>
              <a:t>   </a:t>
            </a:r>
          </a:p>
        </p:txBody>
      </p:sp>
      <p:sp>
        <p:nvSpPr>
          <p:cNvPr id="184" name="Line"/>
          <p:cNvSpPr/>
          <p:nvPr/>
        </p:nvSpPr>
        <p:spPr>
          <a:xfrm>
            <a:off x="6705600" y="6671559"/>
            <a:ext cx="908904" cy="0"/>
          </a:xfrm>
          <a:prstGeom prst="line">
            <a:avLst/>
          </a:prstGeom>
          <a:ln w="101600">
            <a:solidFill>
              <a:schemeClr val="accent5"/>
            </a:solidFill>
            <a:miter lim="400000"/>
          </a:ln>
        </p:spPr>
        <p:txBody>
          <a:bodyPr lIns="35719" tIns="35719" rIns="35719" bIns="35719" anchor="ct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87" name="Search"/>
          <p:cNvSpPr/>
          <p:nvPr/>
        </p:nvSpPr>
        <p:spPr>
          <a:xfrm>
            <a:off x="10608535" y="314982"/>
            <a:ext cx="214297" cy="25116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89" name="Bell"/>
          <p:cNvSpPr/>
          <p:nvPr/>
        </p:nvSpPr>
        <p:spPr>
          <a:xfrm>
            <a:off x="10962246" y="314982"/>
            <a:ext cx="248646" cy="251168"/>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sp>
        <p:nvSpPr>
          <p:cNvPr id="190" name="Triangle"/>
          <p:cNvSpPr/>
          <p:nvPr/>
        </p:nvSpPr>
        <p:spPr>
          <a:xfrm rot="18900000">
            <a:off x="11925637" y="336768"/>
            <a:ext cx="121607" cy="121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35719" tIns="35719" rIns="35719" bIns="35719" anchor="ct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nvGrpSpPr>
          <p:cNvPr id="193" name="Group"/>
          <p:cNvGrpSpPr/>
          <p:nvPr/>
        </p:nvGrpSpPr>
        <p:grpSpPr>
          <a:xfrm>
            <a:off x="11361113" y="246469"/>
            <a:ext cx="481154" cy="388194"/>
            <a:chOff x="0" y="0"/>
            <a:chExt cx="962307" cy="776386"/>
          </a:xfrm>
        </p:grpSpPr>
        <p:sp>
          <p:nvSpPr>
            <p:cNvPr id="191" name="Rectangle"/>
            <p:cNvSpPr/>
            <p:nvPr/>
          </p:nvSpPr>
          <p:spPr>
            <a:xfrm>
              <a:off x="0" y="0"/>
              <a:ext cx="962308" cy="776387"/>
            </a:xfrm>
            <a:prstGeom prst="rect">
              <a:avLst/>
            </a:prstGeom>
            <a:solidFill>
              <a:schemeClr val="accent1">
                <a:lumOff val="13529"/>
              </a:schemeClr>
            </a:solidFill>
            <a:ln w="12700" cap="flat">
              <a:noFill/>
              <a:miter lim="400000"/>
            </a:ln>
            <a:effectLst/>
          </p:spPr>
          <p:txBody>
            <a:bodyPr wrap="square" lIns="35719" tIns="35719" rIns="35719" bIns="35719" numCol="1" anchor="ctr">
              <a:noAutofit/>
            </a:bodyPr>
            <a:lstStyle/>
            <a:p>
              <a:pPr algn="ctr" defTabSz="410766" hangingPunct="0">
                <a:defRPr sz="3000" b="0">
                  <a:latin typeface="+mn-lt"/>
                  <a:ea typeface="+mn-ea"/>
                  <a:cs typeface="+mn-cs"/>
                  <a:sym typeface="Helvetica Neue Medium"/>
                </a:defRPr>
              </a:pPr>
              <a:endParaRPr sz="1500" kern="0" dirty="0">
                <a:solidFill>
                  <a:srgbClr val="FFFFFF"/>
                </a:solidFill>
                <a:latin typeface="Helvetica Neue Medium"/>
                <a:sym typeface="Helvetica Neue Medium"/>
              </a:endParaRPr>
            </a:p>
          </p:txBody>
        </p:sp>
        <p:sp>
          <p:nvSpPr>
            <p:cNvPr id="192" name="Head with Shoulders"/>
            <p:cNvSpPr/>
            <p:nvPr/>
          </p:nvSpPr>
          <p:spPr>
            <a:xfrm>
              <a:off x="0" y="0"/>
              <a:ext cx="896132" cy="77638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35719" tIns="35719" rIns="35719" bIns="35719" numCol="1" anchor="ctr">
              <a:noAutofit/>
            </a:bodyPr>
            <a:lstStyle/>
            <a:p>
              <a:pPr algn="ctr" defTabSz="410766" hangingPunct="0">
                <a:defRPr sz="3000" b="0">
                  <a:solidFill>
                    <a:srgbClr val="000000"/>
                  </a:solidFill>
                  <a:latin typeface="+mn-lt"/>
                  <a:ea typeface="+mn-ea"/>
                  <a:cs typeface="+mn-cs"/>
                  <a:sym typeface="Helvetica Neue Medium"/>
                </a:defRPr>
              </a:pPr>
              <a:endParaRPr sz="1500" kern="0" dirty="0">
                <a:solidFill>
                  <a:srgbClr val="000000"/>
                </a:solidFill>
                <a:latin typeface="Helvetica Neue Medium"/>
                <a:sym typeface="Helvetica Neue Medium"/>
              </a:endParaRPr>
            </a:p>
          </p:txBody>
        </p:sp>
      </p:grpSp>
      <p:pic>
        <p:nvPicPr>
          <p:cNvPr id="195" name="Image"/>
          <p:cNvPicPr>
            <a:picLocks noChangeAspect="1"/>
          </p:cNvPicPr>
          <p:nvPr/>
        </p:nvPicPr>
        <p:blipFill>
          <a:blip r:embed="rId5">
            <a:extLst>
              <a:ext uri="{28A0092B-C50C-407E-A947-70E740481C1C}">
                <a14:useLocalDpi xmlns:a14="http://schemas.microsoft.com/office/drawing/2010/main" val="0"/>
              </a:ext>
            </a:extLst>
          </a:blip>
          <a:srcRect/>
          <a:stretch/>
        </p:blipFill>
        <p:spPr>
          <a:xfrm>
            <a:off x="701040" y="830366"/>
            <a:ext cx="10789920" cy="5197268"/>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anim calcmode="lin" valueType="num">
                                      <p:cBhvr>
                                        <p:cTn id="8" dur="1000" fill="hold"/>
                                        <p:tgtEl>
                                          <p:spTgt spid="195"/>
                                        </p:tgtEl>
                                        <p:attrNameLst>
                                          <p:attrName>ppt_x</p:attrName>
                                        </p:attrNameLst>
                                      </p:cBhvr>
                                      <p:tavLst>
                                        <p:tav tm="0">
                                          <p:val>
                                            <p:strVal val="#ppt_x"/>
                                          </p:val>
                                        </p:tav>
                                        <p:tav tm="100000">
                                          <p:val>
                                            <p:strVal val="#ppt_x"/>
                                          </p:val>
                                        </p:tav>
                                      </p:tavLst>
                                    </p:anim>
                                    <p:anim calcmode="lin" valueType="num">
                                      <p:cBhvr>
                                        <p:cTn id="9"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3390E-1077-434A-A6ED-CE0103A6E750}"/>
              </a:ext>
            </a:extLst>
          </p:cNvPr>
          <p:cNvSpPr/>
          <p:nvPr/>
        </p:nvSpPr>
        <p:spPr>
          <a:xfrm>
            <a:off x="4002741" y="0"/>
            <a:ext cx="8189259"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Main Concepts</a:t>
            </a:r>
          </a:p>
          <a:p>
            <a:pPr algn="ctr"/>
            <a:endParaRPr lang="en-US" sz="4800" dirty="0"/>
          </a:p>
          <a:p>
            <a:pPr marL="914400" indent="-914400">
              <a:buFont typeface="+mj-lt"/>
              <a:buAutoNum type="arabicPeriod"/>
            </a:pPr>
            <a:r>
              <a:rPr lang="en-US" sz="3600" dirty="0"/>
              <a:t>Cosine Similarity (for finding similar type of movies)</a:t>
            </a:r>
          </a:p>
          <a:p>
            <a:pPr marL="914400" indent="-914400">
              <a:buFont typeface="+mj-lt"/>
              <a:buAutoNum type="arabicPeriod"/>
            </a:pPr>
            <a:endParaRPr lang="en-US" sz="3600" dirty="0"/>
          </a:p>
          <a:p>
            <a:pPr marL="914400" indent="-914400">
              <a:buFont typeface="+mj-lt"/>
              <a:buAutoNum type="arabicPeriod"/>
            </a:pPr>
            <a:r>
              <a:rPr lang="en-US" sz="3600" dirty="0"/>
              <a:t>Multinomial Naïve Bayes (for analyzing reviews of movie)</a:t>
            </a:r>
          </a:p>
          <a:p>
            <a:pPr marL="914400" indent="-914400">
              <a:buFont typeface="+mj-lt"/>
              <a:buAutoNum type="arabicPeriod"/>
            </a:pPr>
            <a:endParaRPr lang="en-US" sz="4800" dirty="0"/>
          </a:p>
        </p:txBody>
      </p:sp>
      <p:pic>
        <p:nvPicPr>
          <p:cNvPr id="4" name="Picture 3">
            <a:extLst>
              <a:ext uri="{FF2B5EF4-FFF2-40B4-BE49-F238E27FC236}">
                <a16:creationId xmlns:a16="http://schemas.microsoft.com/office/drawing/2014/main" id="{2530CE3F-9DF0-4F14-ADAA-F4EC6B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24400"/>
            <a:ext cx="4007548" cy="2133600"/>
          </a:xfrm>
          <a:prstGeom prst="rect">
            <a:avLst/>
          </a:prstGeom>
        </p:spPr>
      </p:pic>
      <p:pic>
        <p:nvPicPr>
          <p:cNvPr id="6" name="Picture 5">
            <a:extLst>
              <a:ext uri="{FF2B5EF4-FFF2-40B4-BE49-F238E27FC236}">
                <a16:creationId xmlns:a16="http://schemas.microsoft.com/office/drawing/2014/main" id="{9B727FB3-72BB-4CEE-A667-3D7144242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02741" cy="2261381"/>
          </a:xfrm>
          <a:prstGeom prst="rect">
            <a:avLst/>
          </a:prstGeom>
        </p:spPr>
      </p:pic>
    </p:spTree>
    <p:extLst>
      <p:ext uri="{BB962C8B-B14F-4D97-AF65-F5344CB8AC3E}">
        <p14:creationId xmlns:p14="http://schemas.microsoft.com/office/powerpoint/2010/main" val="1708853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DE0-72FF-4E44-BF54-FC30E0732A12}"/>
              </a:ext>
            </a:extLst>
          </p:cNvPr>
          <p:cNvSpPr>
            <a:spLocks noGrp="1"/>
          </p:cNvSpPr>
          <p:nvPr>
            <p:ph type="title"/>
          </p:nvPr>
        </p:nvSpPr>
        <p:spPr>
          <a:solidFill>
            <a:srgbClr val="FF0000"/>
          </a:solidFill>
        </p:spPr>
        <p:txBody>
          <a:bodyPr/>
          <a:lstStyle/>
          <a:p>
            <a:r>
              <a:rPr lang="en-IN" b="1" dirty="0"/>
              <a:t>What is cosine similarity?</a:t>
            </a:r>
            <a:endParaRPr lang="en-IN" dirty="0"/>
          </a:p>
        </p:txBody>
      </p:sp>
      <p:sp>
        <p:nvSpPr>
          <p:cNvPr id="3" name="Content Placeholder 2">
            <a:extLst>
              <a:ext uri="{FF2B5EF4-FFF2-40B4-BE49-F238E27FC236}">
                <a16:creationId xmlns:a16="http://schemas.microsoft.com/office/drawing/2014/main" id="{E2C9BC70-271E-45BA-BC42-0F8E0CDCBC3C}"/>
              </a:ext>
            </a:extLst>
          </p:cNvPr>
          <p:cNvSpPr>
            <a:spLocks noGrp="1"/>
          </p:cNvSpPr>
          <p:nvPr>
            <p:ph idx="1"/>
          </p:nvPr>
        </p:nvSpPr>
        <p:spPr>
          <a:solidFill>
            <a:srgbClr val="FFC000"/>
          </a:solidFill>
        </p:spPr>
        <p:txBody>
          <a:bodyPr>
            <a:normAutofit/>
          </a:bodyPr>
          <a:lstStyle/>
          <a:p>
            <a:r>
              <a:rPr lang="en-US" sz="2400" dirty="0"/>
              <a:t>Cosine similarity measures the similarity between two vectors by calculating the cosine of the angle between the two vectors.</a:t>
            </a:r>
          </a:p>
        </p:txBody>
      </p:sp>
      <p:pic>
        <p:nvPicPr>
          <p:cNvPr id="6" name="Picture 5">
            <a:extLst>
              <a:ext uri="{FF2B5EF4-FFF2-40B4-BE49-F238E27FC236}">
                <a16:creationId xmlns:a16="http://schemas.microsoft.com/office/drawing/2014/main" id="{61482A1B-0B5B-4672-8962-6BD0DBD9D7A5}"/>
              </a:ext>
            </a:extLst>
          </p:cNvPr>
          <p:cNvPicPr>
            <a:picLocks noChangeAspect="1"/>
          </p:cNvPicPr>
          <p:nvPr/>
        </p:nvPicPr>
        <p:blipFill>
          <a:blip r:embed="rId2"/>
          <a:stretch>
            <a:fillRect/>
          </a:stretch>
        </p:blipFill>
        <p:spPr>
          <a:xfrm>
            <a:off x="6949441" y="2591496"/>
            <a:ext cx="3819706" cy="3231737"/>
          </a:xfrm>
          <a:prstGeom prst="rect">
            <a:avLst/>
          </a:prstGeom>
        </p:spPr>
      </p:pic>
      <p:sp>
        <p:nvSpPr>
          <p:cNvPr id="7" name="Rectangle 6">
            <a:extLst>
              <a:ext uri="{FF2B5EF4-FFF2-40B4-BE49-F238E27FC236}">
                <a16:creationId xmlns:a16="http://schemas.microsoft.com/office/drawing/2014/main" id="{4CD4D248-F5F5-47A2-913D-810718680CEB}"/>
              </a:ext>
            </a:extLst>
          </p:cNvPr>
          <p:cNvSpPr/>
          <p:nvPr/>
        </p:nvSpPr>
        <p:spPr>
          <a:xfrm>
            <a:off x="1490472" y="2683871"/>
            <a:ext cx="4800600" cy="3046988"/>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Cosine similarity is one of the most widely used and powerful similarity measure in Data Science. It is used in multiple applications such as finding similar documents in NLP, information retrieval, finding similar sequence to a DNA in bioinformatics, detecting plagiarism and may more.</a:t>
            </a:r>
            <a:endParaRPr kumimoji="0" lang="en-IN"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9837120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708</Words>
  <Application>Microsoft Office PowerPoint</Application>
  <PresentationFormat>Widescreen</PresentationFormat>
  <Paragraphs>90</Paragraphs>
  <Slides>14</Slides>
  <Notes>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-apple-system</vt:lpstr>
      <vt:lpstr>Arial</vt:lpstr>
      <vt:lpstr>Baseone</vt:lpstr>
      <vt:lpstr>Bebas Neue</vt:lpstr>
      <vt:lpstr>Calibri</vt:lpstr>
      <vt:lpstr>Calibri Light</vt:lpstr>
      <vt:lpstr>Helvetica Neue</vt:lpstr>
      <vt:lpstr>Helvetica Neue Light</vt:lpstr>
      <vt:lpstr>Helvetica Neue Medium</vt:lpstr>
      <vt:lpstr>proxima_novaregular</vt:lpstr>
      <vt:lpstr>Wingdings</vt:lpstr>
      <vt:lpstr>Office Theme</vt:lpstr>
      <vt:lpstr>Black</vt:lpstr>
      <vt:lpstr>1_Black</vt:lpstr>
      <vt:lpstr>Machine Learning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cosine similarity?</vt:lpstr>
      <vt:lpstr>Multinominal Naive Bayes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lawliet 45</cp:lastModifiedBy>
  <cp:revision>40</cp:revision>
  <dcterms:created xsi:type="dcterms:W3CDTF">2021-03-06T05:06:13Z</dcterms:created>
  <dcterms:modified xsi:type="dcterms:W3CDTF">2021-06-22T12:17:57Z</dcterms:modified>
</cp:coreProperties>
</file>